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50" r:id="rId2"/>
    <p:sldMasterId id="2147483653" r:id="rId3"/>
  </p:sldMasterIdLst>
  <p:notesMasterIdLst>
    <p:notesMasterId r:id="rId19"/>
  </p:notesMasterIdLst>
  <p:handoutMasterIdLst>
    <p:handoutMasterId r:id="rId20"/>
  </p:handoutMasterIdLst>
  <p:sldIdLst>
    <p:sldId id="256" r:id="rId4"/>
    <p:sldId id="273" r:id="rId5"/>
    <p:sldId id="274" r:id="rId6"/>
    <p:sldId id="275" r:id="rId7"/>
    <p:sldId id="276" r:id="rId8"/>
    <p:sldId id="277" r:id="rId9"/>
    <p:sldId id="282" r:id="rId10"/>
    <p:sldId id="283" r:id="rId11"/>
    <p:sldId id="284" r:id="rId12"/>
    <p:sldId id="279" r:id="rId13"/>
    <p:sldId id="285" r:id="rId14"/>
    <p:sldId id="280" r:id="rId15"/>
    <p:sldId id="281" r:id="rId16"/>
    <p:sldId id="267" r:id="rId17"/>
    <p:sldId id="271" r:id="rId18"/>
  </p:sldIdLst>
  <p:sldSz cx="9144000" cy="6858000" type="screen4x3"/>
  <p:notesSz cx="6858000" cy="9144000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hu C." initials="ZC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D85F"/>
    <a:srgbClr val="615A20"/>
    <a:srgbClr val="FFB300"/>
    <a:srgbClr val="FE3E14"/>
    <a:srgbClr val="F00F2C"/>
    <a:srgbClr val="8A412B"/>
    <a:srgbClr val="CCDA86"/>
    <a:srgbClr val="531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13" autoAdjust="0"/>
    <p:restoredTop sz="94647" autoAdjust="0"/>
  </p:normalViewPr>
  <p:slideViewPr>
    <p:cSldViewPr>
      <p:cViewPr varScale="1">
        <p:scale>
          <a:sx n="109" d="100"/>
          <a:sy n="109" d="100"/>
        </p:scale>
        <p:origin x="200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EACA97CC-4A7F-4296-8ACB-AB1DFE97FAE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3956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358FFD25-0AA2-41E2-B568-994DFDE0B9A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517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D1F6B4-FC98-4FEE-82D7-C98869C09578}" type="slidenum">
              <a:rPr lang="en-GB"/>
              <a:pPr/>
              <a:t>1</a:t>
            </a:fld>
            <a:endParaRPr lang="en-GB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Please use the dd month yyyy format for the date for example 11 January 2008. The main title can be one or two lines long. </a:t>
            </a:r>
          </a:p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714870-71D3-4A26-9FC9-6253FBDE04F1}" type="slidenum">
              <a:rPr lang="en-GB"/>
              <a:pPr/>
              <a:t>14</a:t>
            </a:fld>
            <a:endParaRPr lang="en-GB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If using a school logo, make sure that if you have a long page title, it does not encroach on the logo. Allow about 2cm around the logo. Run the page title onto two lines if necessary. </a:t>
            </a:r>
          </a:p>
        </p:txBody>
      </p:sp>
    </p:spTree>
    <p:extLst>
      <p:ext uri="{BB962C8B-B14F-4D97-AF65-F5344CB8AC3E}">
        <p14:creationId xmlns:p14="http://schemas.microsoft.com/office/powerpoint/2010/main" val="410870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714870-71D3-4A26-9FC9-6253FBDE04F1}" type="slidenum">
              <a:rPr lang="en-GB"/>
              <a:pPr/>
              <a:t>15</a:t>
            </a:fld>
            <a:endParaRPr lang="en-GB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If using a school logo, make sure that if you have a long page title, it does not encroach on the logo. Allow about 2cm around the logo. Run the page title onto two lines if necessary. </a:t>
            </a:r>
          </a:p>
        </p:txBody>
      </p:sp>
    </p:spTree>
    <p:extLst>
      <p:ext uri="{BB962C8B-B14F-4D97-AF65-F5344CB8AC3E}">
        <p14:creationId xmlns:p14="http://schemas.microsoft.com/office/powerpoint/2010/main" val="1338082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48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sp>
        <p:nvSpPr>
          <p:cNvPr id="10246" name="Rectangle 103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charset="0"/>
              </a:defRPr>
            </a:lvl1pPr>
          </a:lstStyle>
          <a:p>
            <a:fld id="{CFB77531-4391-4CCE-AC5E-AFDC695A3DF8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24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0BB0DE-9F59-400C-B11E-2E863F9148E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934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7CDA84-167D-415B-9D99-FE41106E964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49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77050" y="63087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3A371CE-6E66-46C8-AE2D-57CE4FED19F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5148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3850" y="1700213"/>
            <a:ext cx="8496300" cy="411480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7050" y="63087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6BFB00F-85F6-4E11-9CFF-909AB994B7E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9627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Rectangle 1031"/>
          <p:cNvSpPr>
            <a:spLocks noChangeArrowheads="1"/>
          </p:cNvSpPr>
          <p:nvPr/>
        </p:nvSpPr>
        <p:spPr bwMode="auto">
          <a:xfrm>
            <a:off x="-90488" y="3200400"/>
            <a:ext cx="9234488" cy="3657600"/>
          </a:xfrm>
          <a:prstGeom prst="rect">
            <a:avLst/>
          </a:prstGeom>
          <a:gradFill rotWithShape="0">
            <a:gsLst>
              <a:gs pos="0">
                <a:srgbClr val="007275"/>
              </a:gs>
              <a:gs pos="100000">
                <a:srgbClr val="008CA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6" name="Rectangle 1032"/>
          <p:cNvSpPr>
            <a:spLocks noChangeArrowheads="1"/>
          </p:cNvSpPr>
          <p:nvPr/>
        </p:nvSpPr>
        <p:spPr bwMode="auto">
          <a:xfrm>
            <a:off x="-90488" y="0"/>
            <a:ext cx="9234488" cy="3276600"/>
          </a:xfrm>
          <a:prstGeom prst="rect">
            <a:avLst/>
          </a:prstGeom>
          <a:solidFill>
            <a:srgbClr val="0072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122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4105275"/>
          </a:xfrm>
        </p:spPr>
        <p:txBody>
          <a:bodyPr lIns="91440"/>
          <a:lstStyle>
            <a:lvl1pPr algn="r"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-69850" y="7461250"/>
            <a:ext cx="69850" cy="69850"/>
          </a:xfrm>
        </p:spPr>
        <p:txBody>
          <a:bodyPr lIns="91440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pic>
        <p:nvPicPr>
          <p:cNvPr id="12297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9E309F-4A3F-4195-8052-44CE0B30CEB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7252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52E569-F2CB-421F-8F9F-47645462B36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1096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357DF1-A3C4-4440-96C1-AF185C8F880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389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24CD99-9F73-4162-9643-1F6DD0EFE0B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026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A18585-03AD-4DEE-ADA5-498CAAFD295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474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21486-BC0F-48B2-95B6-D7BDD3ADE43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7537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3FE343-CE6B-470E-9B6B-B44AF622783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4610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C7291-B3F5-4375-9C2F-223601EE38B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913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8B96F8-D845-42C0-9686-123BA104F08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3253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0DB545-F377-447A-AF95-281F239D616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6826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EBA9B-3ACA-4A15-9838-666C737D852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5592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8830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030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9210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592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876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7E2C24-6328-43D6-88E2-0F63DA108C2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0344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042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5968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82537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2205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17276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393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AEECCE-7399-4772-A9CA-92DC1353248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636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B2CB9-960F-4D40-8033-6B8634F40A4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354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2A34FE-49DA-4645-8EB1-DE11EA9A507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823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19538-8312-46A3-9701-BADA4FBCEA9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003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6FE0E-0EEA-4443-B6F2-7D139EA8B54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472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7FDC02-4508-4DEF-B813-466FE415202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56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DC597375-40E4-4A0E-B054-1DC96818B06C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31" name="Picture 7" descr="marine_blue 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85" r:id="rId12"/>
    <p:sldLayoutId id="2147483686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9pPr>
    </p:titleStyle>
    <p:bodyStyle>
      <a:lvl1pPr marL="342900" indent="-342900" algn="l" rtl="0" eaLnBrk="1" fontAlgn="base" hangingPunct="1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11213" indent="-288925" algn="l" rtl="0" eaLnBrk="1" fontAlgn="base" hangingPunct="1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219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27188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3087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00A76ABF-9EEF-48EB-AEA3-3DDF96B4EC38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1271" name="Picture 7" descr="marine_blue _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fontAlgn="base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fontAlgn="base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tmp"/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tmp"/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mp"/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1" name="Rectangle 23"/>
          <p:cNvSpPr>
            <a:spLocks noGrp="1" noChangeArrowheads="1"/>
          </p:cNvSpPr>
          <p:nvPr>
            <p:ph type="ctrTitle"/>
          </p:nvPr>
        </p:nvSpPr>
        <p:spPr>
          <a:xfrm>
            <a:off x="179512" y="1700214"/>
            <a:ext cx="8568952" cy="1944810"/>
          </a:xfrm>
        </p:spPr>
        <p:txBody>
          <a:bodyPr/>
          <a:lstStyle/>
          <a:p>
            <a:r>
              <a:rPr lang="en-GB" sz="6000" dirty="0" smtClean="0"/>
              <a:t> </a:t>
            </a:r>
            <a:endParaRPr lang="en-GB" sz="6000" dirty="0"/>
          </a:p>
        </p:txBody>
      </p:sp>
      <p:sp>
        <p:nvSpPr>
          <p:cNvPr id="2072" name="Rectangle 24"/>
          <p:cNvSpPr>
            <a:spLocks noGrp="1" noChangeArrowheads="1"/>
          </p:cNvSpPr>
          <p:nvPr>
            <p:ph type="subTitle" idx="1"/>
          </p:nvPr>
        </p:nvSpPr>
        <p:spPr>
          <a:xfrm>
            <a:off x="323528" y="1558866"/>
            <a:ext cx="8136582" cy="1752600"/>
          </a:xfrm>
        </p:spPr>
        <p:txBody>
          <a:bodyPr/>
          <a:lstStyle/>
          <a:p>
            <a:pPr eaLnBrk="0" hangingPunct="0">
              <a:lnSpc>
                <a:spcPts val="4100"/>
              </a:lnSpc>
            </a:pPr>
            <a:r>
              <a:rPr lang="en-GB" sz="3600" dirty="0">
                <a:solidFill>
                  <a:schemeClr val="bg1"/>
                </a:solidFill>
              </a:rPr>
              <a:t>Refinement of Timing Constraints for Concurrent Tasks in Event-B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467544" y="3789040"/>
            <a:ext cx="6477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/>
          <a:p>
            <a:pPr algn="l">
              <a:lnSpc>
                <a:spcPts val="2400"/>
              </a:lnSpc>
            </a:pPr>
            <a:r>
              <a:rPr lang="en-GB" sz="2000" dirty="0" smtClean="0">
                <a:solidFill>
                  <a:srgbClr val="B2D5D5"/>
                </a:solidFill>
                <a:latin typeface="Georgia" pitchFamily="16" charset="0"/>
              </a:rPr>
              <a:t>Chenyang Zhu</a:t>
            </a:r>
            <a:r>
              <a:rPr lang="en-GB" sz="2000" dirty="0">
                <a:solidFill>
                  <a:srgbClr val="B2D5D5"/>
                </a:solidFill>
                <a:latin typeface="Georgia" pitchFamily="16" charset="0"/>
              </a:rPr>
              <a:t/>
            </a:r>
            <a:br>
              <a:rPr lang="en-GB" sz="2000" dirty="0">
                <a:solidFill>
                  <a:srgbClr val="B2D5D5"/>
                </a:solidFill>
                <a:latin typeface="Georgia" pitchFamily="16" charset="0"/>
              </a:rPr>
            </a:br>
            <a:r>
              <a:rPr lang="en-GB" sz="2000" dirty="0" smtClean="0">
                <a:solidFill>
                  <a:srgbClr val="B2D5D5"/>
                </a:solidFill>
                <a:latin typeface="Georgia" pitchFamily="16" charset="0"/>
              </a:rPr>
              <a:t>27 June 2017 </a:t>
            </a:r>
            <a:endParaRPr lang="en-GB" sz="2000" dirty="0">
              <a:solidFill>
                <a:srgbClr val="B2D5D5"/>
              </a:solidFill>
              <a:latin typeface="Georgia" pitchFamily="1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Deficiency of Existing Pattern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not capture communication and/or competition between concurrent processes</a:t>
            </a:r>
          </a:p>
          <a:p>
            <a:r>
              <a:rPr lang="en-US" dirty="0" smtClean="0"/>
              <a:t>Cannot specify timing properties in presence of concurrency</a:t>
            </a:r>
          </a:p>
          <a:p>
            <a:r>
              <a:rPr lang="en-US" dirty="0" smtClean="0"/>
              <a:t>Does not distinguish between task-based time properties and system time properties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1486-BC0F-48B2-95B6-D7BDD3ADE433}" type="slidenum">
              <a:rPr lang="en-GB" smtClean="0"/>
              <a:pPr/>
              <a:t>10</a:t>
            </a:fld>
            <a:endParaRPr lang="en-GB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611560" y="5589240"/>
            <a:ext cx="432048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bg2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899592" y="5373216"/>
            <a:ext cx="0" cy="44179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Connector 9"/>
          <p:cNvCxnSpPr/>
          <p:nvPr/>
        </p:nvCxnSpPr>
        <p:spPr bwMode="auto">
          <a:xfrm>
            <a:off x="2987824" y="5373216"/>
            <a:ext cx="0" cy="44179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10"/>
          <p:cNvCxnSpPr/>
          <p:nvPr/>
        </p:nvCxnSpPr>
        <p:spPr bwMode="auto">
          <a:xfrm>
            <a:off x="2339752" y="5373216"/>
            <a:ext cx="0" cy="44179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Connector 11"/>
          <p:cNvCxnSpPr/>
          <p:nvPr/>
        </p:nvCxnSpPr>
        <p:spPr bwMode="auto">
          <a:xfrm>
            <a:off x="3707904" y="5373216"/>
            <a:ext cx="0" cy="44179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899592" y="5445224"/>
            <a:ext cx="208823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2339752" y="5733256"/>
            <a:ext cx="136815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TextBox 16"/>
          <p:cNvSpPr txBox="1"/>
          <p:nvPr/>
        </p:nvSpPr>
        <p:spPr>
          <a:xfrm>
            <a:off x="705468" y="5112343"/>
            <a:ext cx="3882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A1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2141885" y="5132221"/>
            <a:ext cx="4492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A2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802517" y="5142133"/>
            <a:ext cx="3706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B1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3557832" y="5142133"/>
            <a:ext cx="3706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B2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1044824" y="4906449"/>
            <a:ext cx="16161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Deadline(A1,B1,d1)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2383503" y="5810231"/>
            <a:ext cx="13740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Delay(A2,B2,d2)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199942" y="4901482"/>
                <a:ext cx="324036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1800" dirty="0">
                    <a:latin typeface="+mn-lt"/>
                    <a:ea typeface="+mn-ea"/>
                  </a:rPr>
                  <a:t>Deadline(A1,B1,d1)</a:t>
                </a:r>
              </a:p>
              <a:p>
                <a:pPr algn="l"/>
                <a:r>
                  <a:rPr lang="en-US" sz="1800" dirty="0">
                    <a:latin typeface="+mn-lt"/>
                    <a:ea typeface="+mn-ea"/>
                  </a:rPr>
                  <a:t>Delay(</a:t>
                </a:r>
                <a:r>
                  <a:rPr lang="en-GB" sz="1800" dirty="0">
                    <a:latin typeface="+mn-lt"/>
                    <a:ea typeface="+mn-ea"/>
                  </a:rPr>
                  <a:t>A2,B2,d2</a:t>
                </a:r>
                <a:r>
                  <a:rPr lang="en-US" sz="1800" dirty="0">
                    <a:latin typeface="+mn-lt"/>
                    <a:ea typeface="+mn-ea"/>
                  </a:rPr>
                  <a:t>)</a:t>
                </a:r>
              </a:p>
              <a:p>
                <a:pPr algn="l"/>
                <a:r>
                  <a:rPr lang="en-US" sz="1800" dirty="0" smtClean="0">
                    <a:latin typeface="+mn-lt"/>
                    <a:ea typeface="+mn-ea"/>
                  </a:rPr>
                  <a:t>tA2+d2</a:t>
                </a:r>
                <a14:m>
                  <m:oMath xmlns:m="http://schemas.openxmlformats.org/officeDocument/2006/math">
                    <m:r>
                      <a:rPr lang="en-US" sz="1800">
                        <a:latin typeface="Cambria Math" panose="02040503050406030204" pitchFamily="18" charset="0"/>
                        <a:ea typeface="+mn-ea"/>
                      </a:rPr>
                      <m:t>≥</m:t>
                    </m:r>
                  </m:oMath>
                </a14:m>
                <a:r>
                  <a:rPr lang="en-GB" sz="1800" dirty="0">
                    <a:latin typeface="+mn-lt"/>
                    <a:ea typeface="+mn-ea"/>
                  </a:rPr>
                  <a:t> </a:t>
                </a:r>
                <a:r>
                  <a:rPr lang="en-GB" sz="1800" dirty="0" smtClean="0">
                    <a:latin typeface="+mn-lt"/>
                    <a:ea typeface="+mn-ea"/>
                  </a:rPr>
                  <a:t>tA1+d1</a:t>
                </a:r>
              </a:p>
              <a:p>
                <a:pPr algn="l"/>
                <a:r>
                  <a:rPr lang="en-GB" sz="1800" dirty="0" smtClean="0">
                    <a:latin typeface="+mn-lt"/>
                    <a:ea typeface="+mn-ea"/>
                  </a:rPr>
                  <a:t>=&gt; clock cannot proceed</a:t>
                </a:r>
                <a:endParaRPr lang="en-GB" sz="1800" dirty="0">
                  <a:latin typeface="+mn-lt"/>
                  <a:ea typeface="+mn-ea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9942" y="4901482"/>
                <a:ext cx="3240360" cy="1200329"/>
              </a:xfrm>
              <a:prstGeom prst="rect">
                <a:avLst/>
              </a:prstGeom>
              <a:blipFill>
                <a:blip r:embed="rId2"/>
                <a:stretch>
                  <a:fillRect l="-1504" t="-2538" b="-71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565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1486-BC0F-48B2-95B6-D7BDD3ADE433}" type="slidenum">
              <a:rPr lang="en-GB" smtClean="0"/>
              <a:pPr/>
              <a:t>11</a:t>
            </a:fld>
            <a:endParaRPr lang="en-GB"/>
          </a:p>
        </p:txBody>
      </p:sp>
      <p:pic>
        <p:nvPicPr>
          <p:cNvPr id="5" name="Content Placeholder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68" y="2780928"/>
            <a:ext cx="6706117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 bwMode="auto">
          <a:xfrm>
            <a:off x="2915816" y="1412776"/>
            <a:ext cx="1080120" cy="415498"/>
          </a:xfrm>
          <a:prstGeom prst="rect">
            <a:avLst/>
          </a:prstGeom>
          <a:solidFill>
            <a:schemeClr val="bg2"/>
          </a:solidFill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16" charset="0"/>
                <a:ea typeface="ＭＳ Ｐゴシック" pitchFamily="16" charset="-128"/>
              </a:rPr>
              <a:t>Critical Section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716016" y="1412776"/>
            <a:ext cx="504056" cy="230832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16" charset="0"/>
                <a:ea typeface="ＭＳ Ｐゴシック" pitchFamily="16" charset="-128"/>
              </a:rPr>
              <a:t>b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Sans" pitchFamily="16" charset="0"/>
              <a:ea typeface="ＭＳ Ｐゴシック" pitchFamily="16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716016" y="836712"/>
            <a:ext cx="504056" cy="230832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16" charset="0"/>
                <a:ea typeface="ＭＳ Ｐゴシック" pitchFamily="16" charset="-128"/>
              </a:rPr>
              <a:t>a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Sans" pitchFamily="16" charset="0"/>
              <a:ea typeface="ＭＳ Ｐゴシック" pitchFamily="1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716016" y="1988840"/>
            <a:ext cx="504056" cy="230832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16" charset="0"/>
                <a:ea typeface="ＭＳ Ｐゴシック" pitchFamily="16" charset="-128"/>
              </a:rPr>
              <a:t>c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Sans" pitchFamily="16" charset="0"/>
              <a:ea typeface="ＭＳ Ｐゴシック" pitchFamily="16" charset="-128"/>
            </a:endParaRPr>
          </a:p>
        </p:txBody>
      </p:sp>
      <p:cxnSp>
        <p:nvCxnSpPr>
          <p:cNvPr id="11" name="Straight Arrow Connector 10"/>
          <p:cNvCxnSpPr>
            <a:stCxn id="8" idx="1"/>
          </p:cNvCxnSpPr>
          <p:nvPr/>
        </p:nvCxnSpPr>
        <p:spPr bwMode="auto">
          <a:xfrm flipH="1">
            <a:off x="3635896" y="952128"/>
            <a:ext cx="1080120" cy="4606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Arrow Connector 12"/>
          <p:cNvCxnSpPr>
            <a:stCxn id="7" idx="1"/>
            <a:endCxn id="6" idx="3"/>
          </p:cNvCxnSpPr>
          <p:nvPr/>
        </p:nvCxnSpPr>
        <p:spPr bwMode="auto">
          <a:xfrm flipH="1">
            <a:off x="3995936" y="1528192"/>
            <a:ext cx="720080" cy="9233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Arrow Connector 14"/>
          <p:cNvCxnSpPr>
            <a:stCxn id="9" idx="1"/>
          </p:cNvCxnSpPr>
          <p:nvPr/>
        </p:nvCxnSpPr>
        <p:spPr bwMode="auto">
          <a:xfrm flipH="1" flipV="1">
            <a:off x="3635896" y="1828274"/>
            <a:ext cx="1080120" cy="275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6999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Task-based vs System Time Constraint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Task-based Time Constraint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System Time Constraint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1486-BC0F-48B2-95B6-D7BDD3ADE433}" type="slidenum">
              <a:rPr lang="en-GB" smtClean="0"/>
              <a:pPr/>
              <a:t>12</a:t>
            </a:fld>
            <a:endParaRPr lang="en-GB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416" y="4797152"/>
            <a:ext cx="6211167" cy="1590897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993" y="2204864"/>
            <a:ext cx="7964011" cy="1810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7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996790"/>
          </a:xfrm>
        </p:spPr>
        <p:txBody>
          <a:bodyPr/>
          <a:lstStyle/>
          <a:p>
            <a:r>
              <a:rPr lang="en-US" dirty="0" smtClean="0"/>
              <a:t>R</a:t>
            </a:r>
            <a:r>
              <a:rPr lang="en-GB" dirty="0" err="1" smtClean="0"/>
              <a:t>efine</a:t>
            </a:r>
            <a:r>
              <a:rPr lang="en-GB" dirty="0" smtClean="0"/>
              <a:t> task-based deadline with system deadline</a:t>
            </a:r>
            <a:endParaRPr lang="en-GB" dirty="0"/>
          </a:p>
        </p:txBody>
      </p:sp>
      <p:pic>
        <p:nvPicPr>
          <p:cNvPr id="5" name="Content Placeholder 4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51" y="2748921"/>
            <a:ext cx="6653914" cy="3096057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1486-BC0F-48B2-95B6-D7BDD3ADE433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95467" y="2102931"/>
            <a:ext cx="40158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Task-Based Deadline:</a:t>
            </a:r>
            <a:r>
              <a:rPr lang="en-GB" dirty="0" smtClean="0"/>
              <a:t> Deadline(wish(p),enter(p),</a:t>
            </a:r>
            <a:r>
              <a:rPr lang="en-GB" dirty="0" err="1" smtClean="0"/>
              <a:t>ddl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95467" y="2330083"/>
            <a:ext cx="79031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dirty="0" smtClean="0"/>
              <a:t>System Deadline: Deadline({</a:t>
            </a:r>
            <a:r>
              <a:rPr lang="en-GB" dirty="0" err="1" smtClean="0"/>
              <a:t>wish_empty,leave_nonempty</a:t>
            </a:r>
            <a:r>
              <a:rPr lang="en-GB" dirty="0" smtClean="0"/>
              <a:t>},enter,d1), Deadline(enter,leave_nonempty,d2)</a:t>
            </a:r>
            <a:endParaRPr lang="en-GB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231" y="5818626"/>
            <a:ext cx="7611537" cy="790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32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580E-D79D-46C9-A3D8-0DACED52878A}" type="slidenum">
              <a:rPr lang="en-GB"/>
              <a:pPr/>
              <a:t>14</a:t>
            </a:fld>
            <a:endParaRPr lang="en-GB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361950" y="1752600"/>
            <a:ext cx="802005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90500" indent="-190500" algn="l"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1pPr>
            <a:lvl2pPr marL="1127125" indent="-457200" algn="l"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2pPr>
            <a:lvl3pPr marL="1774825" indent="-457200" algn="l"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3pPr>
            <a:lvl4pPr marL="2422525" indent="-457200" algn="l"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4pPr>
            <a:lvl5pPr marL="3070225" indent="-457200" algn="l"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5pPr>
            <a:lvl6pPr marL="35274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6pPr>
            <a:lvl7pPr marL="39846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7pPr>
            <a:lvl8pPr marL="44418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8pPr>
            <a:lvl9pPr marL="48990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9pPr>
          </a:lstStyle>
          <a:p>
            <a:pPr>
              <a:lnSpc>
                <a:spcPts val="2800"/>
              </a:lnSpc>
              <a:buFont typeface="Times" pitchFamily="48" charset="0"/>
              <a:buChar char="•"/>
            </a:pPr>
            <a:endParaRPr lang="en-US">
              <a:solidFill>
                <a:srgbClr val="2D3F49"/>
              </a:solidFill>
              <a:latin typeface="Georgia" pitchFamily="16" charset="0"/>
            </a:endParaRPr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Future Work</a:t>
            </a:r>
            <a:endParaRPr lang="en-GB" dirty="0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Update existing refinement patterns of time constraints</a:t>
            </a:r>
            <a:endParaRPr lang="en-GB" dirty="0"/>
          </a:p>
          <a:p>
            <a:r>
              <a:rPr lang="en-US" altLang="zh-CN" dirty="0" smtClean="0"/>
              <a:t>Develop a priority queue data type with theory plugin to model some typical scheduling policies</a:t>
            </a:r>
            <a:endParaRPr lang="en-GB" dirty="0"/>
          </a:p>
          <a:p>
            <a:r>
              <a:rPr lang="en-US" altLang="zh-CN" dirty="0" smtClean="0"/>
              <a:t>Work on patterns to model periodic tasks. </a:t>
            </a:r>
            <a:endParaRPr lang="en-US" altLang="zh-CN" dirty="0"/>
          </a:p>
          <a:p>
            <a:r>
              <a:rPr lang="en-US" altLang="zh-CN" dirty="0" smtClean="0"/>
              <a:t>Perform time analysis on CPSs that execute concurrent tasks periodically with scheduling policies.</a:t>
            </a:r>
          </a:p>
        </p:txBody>
      </p:sp>
    </p:spTree>
    <p:extLst>
      <p:ext uri="{BB962C8B-B14F-4D97-AF65-F5344CB8AC3E}">
        <p14:creationId xmlns:p14="http://schemas.microsoft.com/office/powerpoint/2010/main" val="151643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580E-D79D-46C9-A3D8-0DACED52878A}" type="slidenum">
              <a:rPr lang="en-GB"/>
              <a:pPr/>
              <a:t>15</a:t>
            </a:fld>
            <a:endParaRPr lang="en-GB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361950" y="1752600"/>
            <a:ext cx="802005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90500" indent="-190500" algn="l"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1pPr>
            <a:lvl2pPr marL="1127125" indent="-457200" algn="l"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2pPr>
            <a:lvl3pPr marL="1774825" indent="-457200" algn="l"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3pPr>
            <a:lvl4pPr marL="2422525" indent="-457200" algn="l"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4pPr>
            <a:lvl5pPr marL="3070225" indent="-457200" algn="l"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5pPr>
            <a:lvl6pPr marL="35274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6pPr>
            <a:lvl7pPr marL="39846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7pPr>
            <a:lvl8pPr marL="44418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8pPr>
            <a:lvl9pPr marL="48990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9pPr>
          </a:lstStyle>
          <a:p>
            <a:pPr>
              <a:lnSpc>
                <a:spcPts val="2800"/>
              </a:lnSpc>
              <a:buFont typeface="Times" pitchFamily="48" charset="0"/>
              <a:buChar char="•"/>
            </a:pPr>
            <a:endParaRPr lang="en-US">
              <a:solidFill>
                <a:srgbClr val="2D3F49"/>
              </a:solidFill>
              <a:latin typeface="Georgia" pitchFamily="16" charset="0"/>
            </a:endParaRPr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</a:t>
            </a:r>
            <a:r>
              <a:rPr lang="en-US" altLang="zh-CN" dirty="0" smtClean="0"/>
              <a:t>eference</a:t>
            </a:r>
            <a:endParaRPr lang="en-GB" dirty="0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800" dirty="0"/>
              <a:t>Jean-Raymond </a:t>
            </a:r>
            <a:r>
              <a:rPr lang="en-GB" sz="1800" dirty="0" err="1"/>
              <a:t>Abrial</a:t>
            </a:r>
            <a:r>
              <a:rPr lang="en-GB" sz="1800" dirty="0"/>
              <a:t> (2010): </a:t>
            </a:r>
            <a:r>
              <a:rPr lang="en-GB" sz="1800" dirty="0" err="1"/>
              <a:t>Modeling</a:t>
            </a:r>
            <a:r>
              <a:rPr lang="en-GB" sz="1800" dirty="0"/>
              <a:t> in Event-B: System and Software Engineering. Cambridge </a:t>
            </a:r>
            <a:r>
              <a:rPr lang="en-GB" sz="1800" dirty="0" smtClean="0"/>
              <a:t>University Press</a:t>
            </a:r>
            <a:endParaRPr lang="en-GB" altLang="zh-CN" sz="1800" dirty="0" smtClean="0"/>
          </a:p>
          <a:p>
            <a:r>
              <a:rPr lang="en-GB" altLang="zh-CN" sz="1800" dirty="0" smtClean="0"/>
              <a:t>Butler, M. (2013). Mastering System Analysis and Design through Abstraction and Refinement</a:t>
            </a:r>
          </a:p>
          <a:p>
            <a:r>
              <a:rPr lang="en-GB" sz="1800" dirty="0"/>
              <a:t>Michael Butler &amp; Jerome </a:t>
            </a:r>
            <a:r>
              <a:rPr lang="en-GB" sz="1800" dirty="0" err="1"/>
              <a:t>Falampin</a:t>
            </a:r>
            <a:r>
              <a:rPr lang="en-GB" sz="1800" dirty="0"/>
              <a:t> (2002): An approach to modelling and refining timing properties in B.</a:t>
            </a:r>
          </a:p>
          <a:p>
            <a:r>
              <a:rPr lang="en-GB" sz="1800" dirty="0" err="1"/>
              <a:t>Gintautas</a:t>
            </a:r>
            <a:r>
              <a:rPr lang="en-GB" sz="1800" dirty="0"/>
              <a:t> </a:t>
            </a:r>
            <a:r>
              <a:rPr lang="en-GB" sz="1800" dirty="0" err="1"/>
              <a:t>Sulskus</a:t>
            </a:r>
            <a:r>
              <a:rPr lang="en-GB" sz="1800" dirty="0"/>
              <a:t>, Michael </a:t>
            </a:r>
            <a:r>
              <a:rPr lang="en-GB" sz="1800" dirty="0" err="1"/>
              <a:t>Poppleton</a:t>
            </a:r>
            <a:r>
              <a:rPr lang="en-GB" sz="1800" dirty="0"/>
              <a:t> &amp; </a:t>
            </a:r>
            <a:r>
              <a:rPr lang="en-GB" sz="1800" dirty="0" err="1"/>
              <a:t>Abdolbaghi</a:t>
            </a:r>
            <a:r>
              <a:rPr lang="en-GB" sz="1800" dirty="0"/>
              <a:t> </a:t>
            </a:r>
            <a:r>
              <a:rPr lang="en-GB" sz="1800" dirty="0" err="1"/>
              <a:t>Rezazadeh</a:t>
            </a:r>
            <a:r>
              <a:rPr lang="en-GB" sz="1800" dirty="0"/>
              <a:t> (2015): An Interval-Based Approach to Modelling Time in Event-B. Fundamentals of Software Engineering 9392, pp. 292–307.</a:t>
            </a:r>
          </a:p>
          <a:p>
            <a:r>
              <a:rPr lang="en-GB" sz="1800" dirty="0"/>
              <a:t>Mohammad Reza </a:t>
            </a:r>
            <a:r>
              <a:rPr lang="en-GB" sz="1800" dirty="0" err="1"/>
              <a:t>Sarshogh</a:t>
            </a:r>
            <a:r>
              <a:rPr lang="en-GB" sz="1800" dirty="0"/>
              <a:t> (2013): Extending Event-B with discrete timing properties. Ph.D. thesis</a:t>
            </a:r>
            <a:endParaRPr lang="en-GB" altLang="zh-CN" sz="1800" dirty="0"/>
          </a:p>
        </p:txBody>
      </p:sp>
    </p:spTree>
    <p:extLst>
      <p:ext uri="{BB962C8B-B14F-4D97-AF65-F5344CB8AC3E}">
        <p14:creationId xmlns:p14="http://schemas.microsoft.com/office/powerpoint/2010/main" val="143152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Cyber Physical System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00213"/>
            <a:ext cx="8280598" cy="1872803"/>
          </a:xfrm>
        </p:spPr>
        <p:txBody>
          <a:bodyPr/>
          <a:lstStyle/>
          <a:p>
            <a:r>
              <a:rPr lang="en-US" dirty="0" smtClean="0"/>
              <a:t>Computing devices interact with physical world</a:t>
            </a:r>
          </a:p>
          <a:p>
            <a:r>
              <a:rPr lang="en-US" dirty="0" smtClean="0"/>
              <a:t>Time critical systems</a:t>
            </a:r>
          </a:p>
          <a:p>
            <a:r>
              <a:rPr lang="en-US" dirty="0" smtClean="0"/>
              <a:t>Real-time performance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1486-BC0F-48B2-95B6-D7BDD3ADE433}" type="slidenum">
              <a:rPr lang="en-GB" smtClean="0"/>
              <a:pPr/>
              <a:t>2</a:t>
            </a:fld>
            <a:endParaRPr lang="en-GB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642981"/>
            <a:ext cx="7588287" cy="289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46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Timed Automata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00213"/>
            <a:ext cx="4546910" cy="4608512"/>
          </a:xfrm>
        </p:spPr>
        <p:txBody>
          <a:bodyPr/>
          <a:lstStyle/>
          <a:p>
            <a:r>
              <a:rPr lang="en-US" dirty="0" smtClean="0"/>
              <a:t>State transition system</a:t>
            </a:r>
          </a:p>
          <a:p>
            <a:r>
              <a:rPr lang="en-US" dirty="0" smtClean="0"/>
              <a:t>Tool support: UPPAAL, KRONOS, PRISM</a:t>
            </a:r>
          </a:p>
          <a:p>
            <a:r>
              <a:rPr lang="en-US" dirty="0" smtClean="0"/>
              <a:t>Counter-Example Guided </a:t>
            </a:r>
            <a:r>
              <a:rPr lang="en-US" smtClean="0"/>
              <a:t>Abstract Refinement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1486-BC0F-48B2-95B6-D7BDD3ADE433}" type="slidenum">
              <a:rPr lang="en-GB" smtClean="0"/>
              <a:pPr/>
              <a:t>3</a:t>
            </a:fld>
            <a:endParaRPr lang="en-GB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966398"/>
            <a:ext cx="3810532" cy="2791215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3757613"/>
            <a:ext cx="3911290" cy="2551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75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</a:t>
            </a:r>
            <a:r>
              <a:rPr lang="en-US" altLang="zh-CN" dirty="0" smtClean="0"/>
              <a:t>ime Modelling in Event-B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Trigger-Response Pattern</a:t>
            </a:r>
          </a:p>
          <a:p>
            <a:pPr lvl="1"/>
            <a:r>
              <a:rPr lang="en-US" dirty="0" smtClean="0"/>
              <a:t>Deadline</a:t>
            </a:r>
          </a:p>
          <a:p>
            <a:pPr lvl="1"/>
            <a:r>
              <a:rPr lang="en-US" dirty="0" smtClean="0"/>
              <a:t>Delay</a:t>
            </a:r>
          </a:p>
          <a:p>
            <a:pPr lvl="1"/>
            <a:r>
              <a:rPr lang="en-US" dirty="0" smtClean="0"/>
              <a:t>Expiry</a:t>
            </a:r>
            <a:endParaRPr lang="en-US" dirty="0"/>
          </a:p>
          <a:p>
            <a:r>
              <a:rPr lang="en-US" dirty="0" smtClean="0"/>
              <a:t>Time Interval Approach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1486-BC0F-48B2-95B6-D7BDD3ADE433}" type="slidenum">
              <a:rPr lang="en-GB" smtClean="0"/>
              <a:pPr/>
              <a:t>4</a:t>
            </a:fld>
            <a:endParaRPr lang="en-GB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2132856"/>
            <a:ext cx="4642098" cy="1677197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5245997"/>
            <a:ext cx="5040560" cy="122968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44399" y="4350995"/>
            <a:ext cx="6159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dirty="0" smtClean="0"/>
              <a:t>Interval(T1[,…,</a:t>
            </a:r>
            <a:r>
              <a:rPr lang="en-GB" sz="1800" dirty="0" err="1" smtClean="0"/>
              <a:t>Ti</a:t>
            </a:r>
            <a:r>
              <a:rPr lang="en-GB" sz="1800" dirty="0" smtClean="0"/>
              <a:t>];R1[,…,</a:t>
            </a:r>
            <a:r>
              <a:rPr lang="en-GB" sz="1800" dirty="0" err="1" smtClean="0"/>
              <a:t>Rj</a:t>
            </a:r>
            <a:r>
              <a:rPr lang="en-GB" sz="1800" dirty="0" smtClean="0"/>
              <a:t>];[I1,…</a:t>
            </a:r>
            <a:r>
              <a:rPr lang="en-GB" sz="1800" dirty="0" err="1" smtClean="0"/>
              <a:t>Ik</a:t>
            </a:r>
            <a:r>
              <a:rPr lang="en-GB" sz="1800" dirty="0" smtClean="0"/>
              <a:t>];TP1(t1)[,TP2(t2)])</a:t>
            </a:r>
            <a:endParaRPr lang="en-GB" sz="1800" dirty="0"/>
          </a:p>
        </p:txBody>
      </p:sp>
      <p:sp>
        <p:nvSpPr>
          <p:cNvPr id="8" name="TextBox 7"/>
          <p:cNvSpPr txBox="1"/>
          <p:nvPr/>
        </p:nvSpPr>
        <p:spPr>
          <a:xfrm>
            <a:off x="844399" y="4798496"/>
            <a:ext cx="71208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dirty="0" smtClean="0"/>
              <a:t>Interval(e1;e2;e3;Delay(e1,e2,delay),Deadline(e1,e2,deadline))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98729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Deadline Semantics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1486-BC0F-48B2-95B6-D7BDD3ADE433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059001" y="1573295"/>
            <a:ext cx="45432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 panose="02040502050405020303" pitchFamily="18" charset="0"/>
              </a:rPr>
              <a:t>Deadline(Trigger, Response, deadline)</a:t>
            </a:r>
            <a:endParaRPr lang="en-GB" sz="2000" dirty="0">
              <a:latin typeface="Georgia" panose="02040502050405020303" pitchFamily="18" charset="0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121823"/>
            <a:ext cx="3038899" cy="2038635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4160458"/>
            <a:ext cx="7472882" cy="260546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113892" y="2585040"/>
                <a:ext cx="375776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 smtClean="0">
                    <a:latin typeface="Georgia" panose="02040502050405020303" pitchFamily="18" charset="0"/>
                  </a:rPr>
                  <a:t>Inv1:tB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GB" sz="2000" dirty="0" err="1" smtClean="0">
                    <a:latin typeface="Georgia" panose="02040502050405020303" pitchFamily="18" charset="0"/>
                  </a:rPr>
                  <a:t>tA</a:t>
                </a:r>
                <a:r>
                  <a:rPr lang="en-GB" sz="2000" dirty="0" smtClean="0">
                    <a:latin typeface="Georgia" panose="02040502050405020303" pitchFamily="18" charset="0"/>
                  </a:rPr>
                  <a:t>  =&gt; </a:t>
                </a:r>
                <a:r>
                  <a:rPr lang="en-GB" sz="2000" dirty="0" err="1" smtClean="0">
                    <a:latin typeface="Georgia" panose="02040502050405020303" pitchFamily="18" charset="0"/>
                  </a:rPr>
                  <a:t>tB-tA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GB" sz="2000" dirty="0" smtClean="0">
                    <a:latin typeface="Georgia" panose="02040502050405020303" pitchFamily="18" charset="0"/>
                  </a:rPr>
                  <a:t>deadline</a:t>
                </a:r>
                <a:endParaRPr lang="en-GB" sz="2000" dirty="0">
                  <a:latin typeface="Georgia" panose="02040502050405020303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3892" y="2585040"/>
                <a:ext cx="3757760" cy="400110"/>
              </a:xfrm>
              <a:prstGeom prst="rect">
                <a:avLst/>
              </a:prstGeom>
              <a:blipFill>
                <a:blip r:embed="rId4"/>
                <a:stretch>
                  <a:fillRect l="-1461" t="-9091" r="-1136" b="-242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111106" y="3097076"/>
                <a:ext cx="361669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 smtClean="0">
                    <a:latin typeface="Georgia" panose="02040502050405020303" pitchFamily="18" charset="0"/>
                  </a:rPr>
                  <a:t>Inv2: </a:t>
                </a:r>
                <a:r>
                  <a:rPr lang="en-GB" sz="2000" dirty="0">
                    <a:latin typeface="Georgia" panose="02040502050405020303" pitchFamily="18" charset="0"/>
                  </a:rPr>
                  <a:t>T(r</a:t>
                </a:r>
                <a:r>
                  <a:rPr lang="en-GB" sz="2000" dirty="0" smtClean="0">
                    <a:latin typeface="Georgia" panose="02040502050405020303" pitchFamily="18" charset="0"/>
                  </a:rPr>
                  <a:t>) =&gt;</a:t>
                </a:r>
                <a:r>
                  <a:rPr lang="en-GB" sz="2000" dirty="0" err="1" smtClean="0">
                    <a:latin typeface="Georgia" panose="02040502050405020303" pitchFamily="18" charset="0"/>
                  </a:rPr>
                  <a:t>clk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GB" sz="2000" dirty="0" err="1" smtClean="0">
                    <a:latin typeface="Georgia" panose="02040502050405020303" pitchFamily="18" charset="0"/>
                  </a:rPr>
                  <a:t>tA+deadline</a:t>
                </a:r>
                <a:endParaRPr lang="en-GB" sz="2000" dirty="0">
                  <a:latin typeface="Georgia" panose="02040502050405020303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1106" y="3097076"/>
                <a:ext cx="3616696" cy="400110"/>
              </a:xfrm>
              <a:prstGeom prst="rect">
                <a:avLst/>
              </a:prstGeom>
              <a:blipFill>
                <a:blip r:embed="rId5"/>
                <a:stretch>
                  <a:fillRect l="-1347" t="-9091" r="-1347" b="-242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11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Patterns to Refine Deadline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00213"/>
            <a:ext cx="8208590" cy="4114800"/>
          </a:xfrm>
        </p:spPr>
        <p:txBody>
          <a:bodyPr/>
          <a:lstStyle/>
          <a:p>
            <a:r>
              <a:rPr lang="en-US" dirty="0" smtClean="0"/>
              <a:t>R</a:t>
            </a:r>
            <a:r>
              <a:rPr lang="en-GB" dirty="0" err="1" smtClean="0"/>
              <a:t>efine</a:t>
            </a:r>
            <a:r>
              <a:rPr lang="en-GB" dirty="0" smtClean="0"/>
              <a:t> a deadline to sequential sub-deadlines</a:t>
            </a:r>
          </a:p>
          <a:p>
            <a:r>
              <a:rPr lang="en-GB" dirty="0" smtClean="0"/>
              <a:t>Refine a deadline to alternative sub-deadlines</a:t>
            </a:r>
          </a:p>
          <a:p>
            <a:r>
              <a:rPr lang="en-GB" dirty="0" smtClean="0"/>
              <a:t>Asymmetric alternatives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1486-BC0F-48B2-95B6-D7BDD3ADE433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9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1008782"/>
          </a:xfrm>
        </p:spPr>
        <p:txBody>
          <a:bodyPr/>
          <a:lstStyle/>
          <a:p>
            <a:r>
              <a:rPr lang="en-US" dirty="0"/>
              <a:t>R</a:t>
            </a:r>
            <a:r>
              <a:rPr lang="en-GB" dirty="0" err="1"/>
              <a:t>efine</a:t>
            </a:r>
            <a:r>
              <a:rPr lang="en-GB" dirty="0"/>
              <a:t> a deadline to sequential sub-deadlines</a:t>
            </a:r>
            <a:br>
              <a:rPr lang="en-GB" dirty="0"/>
            </a:b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23850" y="2276871"/>
                <a:ext cx="4824214" cy="381642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>
                    <a:solidFill>
                      <a:schemeClr val="bg2"/>
                    </a:solidFill>
                  </a:rPr>
                  <a:t>Deadline</a:t>
                </a:r>
                <a:r>
                  <a:rPr lang="en-US" dirty="0" smtClean="0"/>
                  <a:t>(A,C,d1)</a:t>
                </a:r>
              </a:p>
              <a:p>
                <a:pPr marL="0" indent="0">
                  <a:buNone/>
                </a:pPr>
                <a:r>
                  <a:rPr lang="en-US" dirty="0" smtClean="0"/>
                  <a:t>R</a:t>
                </a:r>
                <a:r>
                  <a:rPr lang="en-US" altLang="zh-CN" dirty="0" smtClean="0"/>
                  <a:t>efined by</a:t>
                </a:r>
              </a:p>
              <a:p>
                <a:pPr marL="0" indent="0">
                  <a:buNone/>
                </a:pPr>
                <a:r>
                  <a:rPr lang="en-US" altLang="zh-CN" dirty="0" smtClean="0">
                    <a:solidFill>
                      <a:schemeClr val="bg2"/>
                    </a:solidFill>
                  </a:rPr>
                  <a:t>Deadline</a:t>
                </a:r>
                <a:r>
                  <a:rPr lang="en-US" altLang="zh-CN" dirty="0" smtClean="0"/>
                  <a:t>(A,B,d2)</a:t>
                </a:r>
              </a:p>
              <a:p>
                <a:pPr marL="0" indent="0">
                  <a:buNone/>
                </a:pPr>
                <a:r>
                  <a:rPr lang="en-US" altLang="zh-CN" dirty="0" smtClean="0">
                    <a:solidFill>
                      <a:schemeClr val="bg2"/>
                    </a:solidFill>
                  </a:rPr>
                  <a:t>Deadline</a:t>
                </a:r>
                <a:r>
                  <a:rPr lang="en-US" altLang="zh-CN" dirty="0" smtClean="0"/>
                  <a:t>(B,C,d3)</a:t>
                </a:r>
              </a:p>
              <a:p>
                <a:pPr marL="0" indent="0">
                  <a:buNone/>
                </a:pPr>
                <a:r>
                  <a:rPr lang="en-US" altLang="zh-CN" dirty="0" smtClean="0"/>
                  <a:t>d2+d3</a:t>
                </a:r>
                <a14:m>
                  <m:oMath xmlns:m="http://schemas.openxmlformats.org/officeDocument/2006/math">
                    <m:r>
                      <a:rPr lang="en-US" altLang="zh-C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altLang="zh-CN" dirty="0" smtClean="0"/>
                  <a:t>d1</a:t>
                </a:r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3850" y="2276871"/>
                <a:ext cx="4824214" cy="3816425"/>
              </a:xfrm>
              <a:blipFill>
                <a:blip r:embed="rId2"/>
                <a:stretch>
                  <a:fillRect l="-3793" t="-12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1486-BC0F-48B2-95B6-D7BDD3ADE433}" type="slidenum">
              <a:rPr lang="en-GB" smtClean="0"/>
              <a:pPr/>
              <a:t>7</a:t>
            </a:fld>
            <a:endParaRPr lang="en-GB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1916832"/>
            <a:ext cx="4591691" cy="3162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58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Refine a deadline to alternative sub-deadlines</a:t>
            </a:r>
            <a:br>
              <a:rPr lang="en-GB" dirty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1486-BC0F-48B2-95B6-D7BDD3ADE433}" type="slidenum">
              <a:rPr lang="en-GB" smtClean="0"/>
              <a:pPr/>
              <a:t>8</a:t>
            </a:fld>
            <a:endParaRPr lang="en-GB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822" y="1557338"/>
            <a:ext cx="5124328" cy="2429214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23850" y="2276871"/>
            <a:ext cx="4824214" cy="432048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bg2"/>
                </a:solidFill>
              </a:rPr>
              <a:t>Deadline</a:t>
            </a:r>
            <a:r>
              <a:rPr lang="en-US" dirty="0" smtClean="0"/>
              <a:t>(A,B,DL(t))</a:t>
            </a:r>
          </a:p>
          <a:p>
            <a:pPr marL="0" indent="0">
              <a:buNone/>
            </a:pPr>
            <a:r>
              <a:rPr lang="en-US" dirty="0" smtClean="0"/>
              <a:t>R</a:t>
            </a:r>
            <a:r>
              <a:rPr lang="en-US" altLang="zh-CN" dirty="0" smtClean="0"/>
              <a:t>efined by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chemeClr val="bg2"/>
                </a:solidFill>
              </a:rPr>
              <a:t>Deadline</a:t>
            </a:r>
            <a:r>
              <a:rPr lang="en-US" altLang="zh-CN" dirty="0" smtClean="0"/>
              <a:t>(A1,B1,DL(t))</a:t>
            </a:r>
          </a:p>
          <a:p>
            <a:pPr marL="0" indent="0">
              <a:buNone/>
            </a:pPr>
            <a:r>
              <a:rPr lang="en-US" altLang="zh-CN" dirty="0" smtClean="0"/>
              <a:t>OR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chemeClr val="bg2"/>
                </a:solidFill>
              </a:rPr>
              <a:t>Deadline</a:t>
            </a:r>
            <a:r>
              <a:rPr lang="en-US" altLang="zh-CN" dirty="0" smtClean="0"/>
              <a:t>(A2,B2,DL(t))</a:t>
            </a:r>
          </a:p>
          <a:p>
            <a:pPr marL="0" indent="0">
              <a:buNone/>
            </a:pPr>
            <a:r>
              <a:rPr lang="en-US" altLang="zh-CN" dirty="0" smtClean="0"/>
              <a:t>Invariants to specify the relation between abstract trigger event and response event</a:t>
            </a:r>
          </a:p>
        </p:txBody>
      </p:sp>
    </p:spTree>
    <p:extLst>
      <p:ext uri="{BB962C8B-B14F-4D97-AF65-F5344CB8AC3E}">
        <p14:creationId xmlns:p14="http://schemas.microsoft.com/office/powerpoint/2010/main" val="107090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Asymmetric Alternatives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5" name="Content Placeholder 4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2276872"/>
            <a:ext cx="5410955" cy="2324424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1486-BC0F-48B2-95B6-D7BDD3ADE433}" type="slidenum">
              <a:rPr lang="en-GB" smtClean="0"/>
              <a:pPr/>
              <a:t>9</a:t>
            </a:fld>
            <a:endParaRPr lang="en-GB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2276872"/>
            <a:ext cx="2664296" cy="3631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53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os_ppt__template">
  <a:themeElements>
    <a:clrScheme name="uos_ppt__template_v7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v7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_ppt__template_v7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UOS divider slide design">
  <a:themeElements>
    <a:clrScheme name="UOS divider slide design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divider slide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divider slide design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UOS full bleed image">
  <a:themeElements>
    <a:clrScheme name="UOS full bleed image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full bleed image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full bleed image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uos_ppt__template</Template>
  <TotalTime>2443</TotalTime>
  <Words>532</Words>
  <Application>Microsoft Office PowerPoint</Application>
  <PresentationFormat>On-screen Show (4:3)</PresentationFormat>
  <Paragraphs>99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ＭＳ Ｐゴシック</vt:lpstr>
      <vt:lpstr>Arial</vt:lpstr>
      <vt:lpstr>Cambria Math</vt:lpstr>
      <vt:lpstr>Georgia</vt:lpstr>
      <vt:lpstr>Lucida Sans</vt:lpstr>
      <vt:lpstr>Times</vt:lpstr>
      <vt:lpstr>uos_ppt__template</vt:lpstr>
      <vt:lpstr>UOS divider slide design</vt:lpstr>
      <vt:lpstr>UOS full bleed image</vt:lpstr>
      <vt:lpstr> </vt:lpstr>
      <vt:lpstr>Cyber Physical System</vt:lpstr>
      <vt:lpstr>Timed Automata</vt:lpstr>
      <vt:lpstr>Time Modelling in Event-B</vt:lpstr>
      <vt:lpstr>Deadline Semantics</vt:lpstr>
      <vt:lpstr>Patterns to Refine Deadline</vt:lpstr>
      <vt:lpstr>Refine a deadline to sequential sub-deadlines </vt:lpstr>
      <vt:lpstr>Refine a deadline to alternative sub-deadlines </vt:lpstr>
      <vt:lpstr>Asymmetric Alternatives </vt:lpstr>
      <vt:lpstr>Deficiency of Existing Pattern</vt:lpstr>
      <vt:lpstr>PowerPoint Presentation</vt:lpstr>
      <vt:lpstr>Task-based vs System Time Constraint</vt:lpstr>
      <vt:lpstr>Refine task-based deadline with system deadline</vt:lpstr>
      <vt:lpstr>Future Work</vt:lpstr>
      <vt:lpstr>Reference</vt:lpstr>
    </vt:vector>
  </TitlesOfParts>
  <Company>University of Southampton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presentation title goes here.</dc:title>
  <dc:creator>Cerri Love</dc:creator>
  <cp:lastModifiedBy>Zhu C.</cp:lastModifiedBy>
  <cp:revision>54</cp:revision>
  <dcterms:created xsi:type="dcterms:W3CDTF">2013-01-16T09:52:37Z</dcterms:created>
  <dcterms:modified xsi:type="dcterms:W3CDTF">2017-07-06T11:50:47Z</dcterms:modified>
</cp:coreProperties>
</file>