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8" r:id="rId3"/>
    <p:sldId id="373" r:id="rId4"/>
    <p:sldId id="374" r:id="rId5"/>
    <p:sldId id="375" r:id="rId6"/>
    <p:sldId id="390" r:id="rId7"/>
    <p:sldId id="376" r:id="rId8"/>
    <p:sldId id="377" r:id="rId9"/>
    <p:sldId id="383" r:id="rId10"/>
    <p:sldId id="365" r:id="rId11"/>
    <p:sldId id="389" r:id="rId12"/>
    <p:sldId id="346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360" r:id="rId27"/>
    <p:sldId id="354" r:id="rId28"/>
    <p:sldId id="361" r:id="rId29"/>
    <p:sldId id="355" r:id="rId30"/>
    <p:sldId id="356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13" r:id="rId40"/>
    <p:sldId id="384" r:id="rId41"/>
    <p:sldId id="349" r:id="rId42"/>
    <p:sldId id="391" r:id="rId43"/>
    <p:sldId id="371" r:id="rId44"/>
    <p:sldId id="350" r:id="rId45"/>
    <p:sldId id="372" r:id="rId46"/>
    <p:sldId id="385" r:id="rId47"/>
    <p:sldId id="351" r:id="rId48"/>
    <p:sldId id="366" r:id="rId49"/>
    <p:sldId id="367" r:id="rId50"/>
    <p:sldId id="368" r:id="rId51"/>
    <p:sldId id="378" r:id="rId52"/>
    <p:sldId id="387" r:id="rId53"/>
    <p:sldId id="352" r:id="rId54"/>
    <p:sldId id="369" r:id="rId55"/>
    <p:sldId id="388" r:id="rId56"/>
    <p:sldId id="353" r:id="rId57"/>
    <p:sldId id="347" r:id="rId58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1EB67"/>
    <a:srgbClr val="FFF600"/>
    <a:srgbClr val="FC9F00"/>
    <a:srgbClr val="FFBBC4"/>
    <a:srgbClr val="FFFFAE"/>
    <a:srgbClr val="0432FF"/>
    <a:srgbClr val="9E5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6" autoAdjust="0"/>
    <p:restoredTop sz="80692" autoAdjust="0"/>
  </p:normalViewPr>
  <p:slideViewPr>
    <p:cSldViewPr snapToGrid="0">
      <p:cViewPr>
        <p:scale>
          <a:sx n="118" d="100"/>
          <a:sy n="118" d="100"/>
        </p:scale>
        <p:origin x="1528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8BA9-770E-6C4B-9843-5E83CAC9C0B2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F0FBF-470F-C64F-B576-BC53EB929C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3BCB1-559F-CB48-9AAC-6DBB17AC905A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21E0-71B3-6142-B329-A42FC65E62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Exploring -&gt; conquering (Jonathan)</a:t>
            </a:r>
          </a:p>
          <a:p>
            <a:r>
              <a:rPr lang="en-US" dirty="0" smtClean="0"/>
              <a:t>Good level</a:t>
            </a:r>
            <a:r>
              <a:rPr lang="en-US" baseline="0" dirty="0" smtClean="0"/>
              <a:t> of interest from industry</a:t>
            </a:r>
          </a:p>
          <a:p>
            <a:r>
              <a:rPr lang="en-US" baseline="0" dirty="0" smtClean="0"/>
              <a:t>Not there yet -&gt; tool industrial strength TRL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21E0-71B3-6142-B329-A42FC65E62F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2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21E0-71B3-6142-B329-A42FC65E62F8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Superposition </a:t>
            </a:r>
            <a:r>
              <a:rPr lang="mr-IN" dirty="0" smtClean="0"/>
              <a:t>–</a:t>
            </a:r>
            <a:r>
              <a:rPr lang="en-US" dirty="0" smtClean="0"/>
              <a:t> need refined Class to add things</a:t>
            </a:r>
            <a:r>
              <a:rPr lang="en-US" baseline="0" dirty="0" smtClean="0"/>
              <a:t> to it.</a:t>
            </a:r>
            <a:endParaRPr lang="en-US" dirty="0" smtClean="0"/>
          </a:p>
          <a:p>
            <a:r>
              <a:rPr lang="en-US" dirty="0" smtClean="0"/>
              <a:t>Also data refinement by replacing class/association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21E0-71B3-6142-B329-A42FC65E62F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5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21E0-71B3-6142-B329-A42FC65E62F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9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21E0-71B3-6142-B329-A42FC65E62F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7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21E0-71B3-6142-B329-A42FC65E62F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8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9A0D-E8E4-5741-9CB1-BBD0C1D4FD3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9A0D-E8E4-5741-9CB1-BBD0C1D4FD3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8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9A0D-E8E4-5741-9CB1-BBD0C1D4FD3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21E0-71B3-6142-B329-A42FC65E62F8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2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5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GB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GB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5"/>
          <p:cNvSpPr/>
          <p:nvPr userDrawn="1"/>
        </p:nvSpPr>
        <p:spPr>
          <a:xfrm>
            <a:off x="579037" y="5552524"/>
            <a:ext cx="79363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has received funding from the ECSEL Joint Undertaking under grant agreement No 692455. This Joint Undertaking receives support from the European Union’s Horizon 2020 research and innovation 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Austria, Denmark, Germany, Finland, Czech Republic, Italy, Spain, Portugal, Poland, Ireland, Belgium, France, Netherlands, United Kingdom, Slovakia, Norway.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1" y="59544"/>
            <a:ext cx="6514310" cy="300756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xt_Companyname"/>
          <p:cNvSpPr txBox="1"/>
          <p:nvPr userDrawn="1"/>
        </p:nvSpPr>
        <p:spPr>
          <a:xfrm>
            <a:off x="5752001" y="515772"/>
            <a:ext cx="13662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ENABLE-S3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ECSEL EU PROJECT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01" y="59544"/>
            <a:ext cx="1884335" cy="69864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78158" y="3708647"/>
            <a:ext cx="6618442" cy="944316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 dirty="0" smtClean="0"/>
              <a:t>Enable-S3   - Horizon 2020 project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8159" y="4616388"/>
            <a:ext cx="6618441" cy="64141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b="1" dirty="0" smtClean="0"/>
              <a:t>Objective: establish cost-efficient cross-domain virtual and semi-virtual V&amp;V platforms and methods for ACPS</a:t>
            </a:r>
            <a:endParaRPr lang="en-US" b="1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ackgroundimage English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80" y="0"/>
            <a:ext cx="4732020" cy="218470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 userDrawn="1"/>
        </p:nvSpPr>
        <p:spPr>
          <a:xfrm>
            <a:off x="3659606" y="2323483"/>
            <a:ext cx="1738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5A99"/>
                </a:solidFill>
                <a:latin typeface="Verdana"/>
                <a:cs typeface="Verdana"/>
              </a:rPr>
              <a:t>THANK</a:t>
            </a:r>
            <a:r>
              <a:rPr lang="de-DE" sz="2000" b="1" baseline="0" dirty="0" smtClean="0">
                <a:solidFill>
                  <a:srgbClr val="005A99"/>
                </a:solidFill>
                <a:latin typeface="Verdana"/>
                <a:cs typeface="Verdana"/>
              </a:rPr>
              <a:t> YOU</a:t>
            </a:r>
            <a:endParaRPr lang="de-DE" sz="2000" b="1" dirty="0">
              <a:solidFill>
                <a:srgbClr val="005A99"/>
              </a:solidFill>
              <a:latin typeface="Verdana"/>
              <a:cs typeface="Verdana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731398" y="6709919"/>
            <a:ext cx="26909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endParaRPr lang="en-US" sz="800" noProof="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852256" y="5191224"/>
            <a:ext cx="776352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H2020-ECSEL-2015-2-IA-two-stage-Master/H2020-ECSEL-2015-2-IA-two-stage </a:t>
            </a:r>
          </a:p>
          <a:p>
            <a:pPr algn="ctr"/>
            <a:r>
              <a:rPr lang="en-US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ENABLE-S3 – European Initiative to Enable Validation for Highly Automated Safe and Secure Systems Joint Undertaking under grant agreement n° 692455 and from specific national programs and / or funding authorities.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8" y="308162"/>
            <a:ext cx="1128245" cy="557751"/>
          </a:xfrm>
          <a:prstGeom prst="rect">
            <a:avLst/>
          </a:prstGeom>
        </p:spPr>
      </p:pic>
      <p:pic>
        <p:nvPicPr>
          <p:cNvPr id="9" name="Picture 11" descr="electronic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77850" y="587037"/>
            <a:ext cx="2166938" cy="863600"/>
          </a:xfrm>
          <a:prstGeom prst="rect">
            <a:avLst/>
          </a:prstGeom>
          <a:noFill/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fld id="{03E632DE-081F-CD46-A6DB-B798177DF416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r>
              <a:rPr lang="en-GB" smtClean="0"/>
              <a:t>ddd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BDB8CDB-2990-9A46-93BC-61089184B7BF}" type="slidenum">
              <a:rPr lang="en-GB" smtClean="0"/>
              <a:pPr/>
              <a:t>‹#›</a:t>
            </a:fld>
            <a:fld id="{62D44BB8-CF0D-3C41-837E-11280C7A5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1000"/>
        </a:spcBef>
        <a:spcAft>
          <a:spcPts val="1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ts val="700"/>
        </a:spcBef>
        <a:spcAft>
          <a:spcPts val="7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ts val="200"/>
        </a:spcBef>
        <a:spcAft>
          <a:spcPts val="20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"/>
        </a:spcBef>
        <a:spcAft>
          <a:spcPts val="5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prints.soton.ac.uk/353718/" TargetMode="Externa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prints.soton.ac.uk/353718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prints.soton.ac.uk/353718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s.soton.ac.uk/353718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47" y="2133730"/>
            <a:ext cx="8496300" cy="2503583"/>
          </a:xfrm>
        </p:spPr>
        <p:txBody>
          <a:bodyPr/>
          <a:lstStyle/>
          <a:p>
            <a:r>
              <a:rPr lang="en-US" sz="4400" dirty="0" err="1"/>
              <a:t>iUML</a:t>
            </a:r>
            <a:r>
              <a:rPr lang="en-US" sz="4400" dirty="0"/>
              <a:t>-B and industrial collaborations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10347" y="5525563"/>
            <a:ext cx="23487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Dr.</a:t>
            </a:r>
            <a:r>
              <a:rPr lang="en-GB" sz="2400" dirty="0" smtClean="0">
                <a:solidFill>
                  <a:schemeClr val="bg1"/>
                </a:solidFill>
              </a:rPr>
              <a:t> Colin Snook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158" y="3708647"/>
            <a:ext cx="6618442" cy="715072"/>
          </a:xfrm>
        </p:spPr>
        <p:txBody>
          <a:bodyPr/>
          <a:lstStyle/>
          <a:p>
            <a:r>
              <a:rPr lang="en-US"/>
              <a:t>Enable-S3   - Horizon 2020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007" y="4609071"/>
            <a:ext cx="6618441" cy="735227"/>
          </a:xfrm>
        </p:spPr>
        <p:txBody>
          <a:bodyPr/>
          <a:lstStyle/>
          <a:p>
            <a:r>
              <a:rPr lang="en-US" b="1" dirty="0"/>
              <a:t>Objective: establish cost-efficient cross-domain virtual and semi-virtual V&amp;V platforms and methods for ACPS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935365"/>
          </a:xfrm>
        </p:spPr>
        <p:txBody>
          <a:bodyPr>
            <a:normAutofit/>
          </a:bodyPr>
          <a:lstStyle/>
          <a:p>
            <a:r>
              <a:rPr lang="en-GB" dirty="0"/>
              <a:t>Quick Overview of  </a:t>
            </a:r>
            <a:r>
              <a:rPr lang="en-GB" dirty="0" err="1"/>
              <a:t>iUML</a:t>
            </a:r>
            <a:r>
              <a:rPr lang="en-GB" dirty="0"/>
              <a:t>-B </a:t>
            </a:r>
          </a:p>
          <a:p>
            <a:r>
              <a:rPr lang="en-GB" b="1" dirty="0"/>
              <a:t>Recent Industrial collaborations involving </a:t>
            </a:r>
            <a:r>
              <a:rPr lang="en-GB" b="1" dirty="0" err="1"/>
              <a:t>iUML</a:t>
            </a:r>
            <a:r>
              <a:rPr lang="en-GB" b="1" dirty="0"/>
              <a:t>-B</a:t>
            </a:r>
          </a:p>
          <a:p>
            <a:pPr lvl="1"/>
            <a:r>
              <a:rPr lang="en-GB" b="1" dirty="0" smtClean="0"/>
              <a:t>Airbus</a:t>
            </a:r>
            <a:r>
              <a:rPr lang="en-GB" b="1" dirty="0" smtClean="0"/>
              <a:t>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Thales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AWE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Sandia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Future Directions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2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19251"/>
            <a:ext cx="8496300" cy="649288"/>
          </a:xfrm>
        </p:spPr>
        <p:txBody>
          <a:bodyPr/>
          <a:lstStyle/>
          <a:p>
            <a:r>
              <a:rPr lang="en-US" dirty="0" err="1" smtClean="0"/>
              <a:t>Analysing</a:t>
            </a:r>
            <a:r>
              <a:rPr lang="en-US" dirty="0" smtClean="0"/>
              <a:t> Security protocols in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380437"/>
            <a:ext cx="8496300" cy="4114800"/>
          </a:xfrm>
        </p:spPr>
        <p:txBody>
          <a:bodyPr/>
          <a:lstStyle/>
          <a:p>
            <a:r>
              <a:rPr lang="en-US" dirty="0" smtClean="0"/>
              <a:t>With Airbus (Munich)</a:t>
            </a:r>
          </a:p>
          <a:p>
            <a:r>
              <a:rPr lang="en-US" dirty="0" smtClean="0"/>
              <a:t>Security protocols for LAN communication in aircraft</a:t>
            </a:r>
          </a:p>
          <a:p>
            <a:r>
              <a:rPr lang="en-US" dirty="0" smtClean="0"/>
              <a:t>Modelled in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</a:p>
          <a:p>
            <a:r>
              <a:rPr lang="en-US" dirty="0" smtClean="0"/>
              <a:t>An un-proven PO may be a security flaw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ProB</a:t>
            </a:r>
            <a:r>
              <a:rPr lang="en-US" dirty="0" smtClean="0"/>
              <a:t> Model checker </a:t>
            </a:r>
            <a:r>
              <a:rPr lang="en-GB" dirty="0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the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8854" y="21005"/>
            <a:ext cx="42258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Thai Son Hoang and Michael Butler,</a:t>
            </a:r>
          </a:p>
          <a:p>
            <a:r>
              <a:rPr lang="en-US" sz="1400" dirty="0"/>
              <a:t>NASA Formal Methods Symposium </a:t>
            </a:r>
            <a:r>
              <a:rPr lang="en-US" sz="1400" dirty="0" smtClean="0"/>
              <a:t>2017</a:t>
            </a:r>
          </a:p>
          <a:p>
            <a:r>
              <a:rPr lang="mr-IN" sz="1100" dirty="0" err="1"/>
              <a:t>https</a:t>
            </a:r>
            <a:r>
              <a:rPr lang="mr-IN" sz="1100" dirty="0"/>
              <a:t>://</a:t>
            </a:r>
            <a:r>
              <a:rPr lang="mr-IN" sz="1100" dirty="0" err="1"/>
              <a:t>link.springer.com</a:t>
            </a:r>
            <a:r>
              <a:rPr lang="mr-IN" sz="1100" dirty="0"/>
              <a:t>/</a:t>
            </a:r>
            <a:r>
              <a:rPr lang="mr-IN" sz="1100" dirty="0" err="1"/>
              <a:t>chapter</a:t>
            </a:r>
            <a:r>
              <a:rPr lang="mr-IN" sz="1100" dirty="0"/>
              <a:t>/10.1007/978-3-319-57288-8_6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4" y="21005"/>
            <a:ext cx="1884335" cy="6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system:  Virtual LANs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171703"/>
            <a:ext cx="7696200" cy="2821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099559" y="3213172"/>
            <a:ext cx="94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trunk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9414" y="5203664"/>
            <a:ext cx="755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property: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packet must only be seen by nodes in the same VLAN as the device that made it  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238690" y="3118580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341560" y="3832016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457155" y="3840159"/>
            <a:ext cx="28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59233" y="3118580"/>
            <a:ext cx="3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23900" y="2171703"/>
            <a:ext cx="7873835" cy="13162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3900" y="3629800"/>
            <a:ext cx="7873835" cy="13162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7012" y="2258005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VLAN1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4439" y="4289920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VLAN2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DVCE2 creates a packet </a:t>
            </a:r>
            <a:r>
              <a:rPr lang="en-US" i="1" dirty="0" smtClean="0"/>
              <a:t>p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733796" y="5167449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166243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78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Tags it for VLAN2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85060" y="5169780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589893" y="5169780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>
                <a:latin typeface="Lucida Sans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148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Sends it to SWCH1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135085" y="4473937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39918" y="4473937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>
                <a:latin typeface="Lucida Sans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82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SWCH1 sends it to SWCH2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82361" y="4367058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87194" y="4367058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>
                <a:latin typeface="Lucida Sans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09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SWCH2 removes the tag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82361" y="4367058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45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281" y="1697185"/>
            <a:ext cx="445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Sends it via its VLAN2 port to DVCE3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101444" y="5167449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4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935365"/>
          </a:xfrm>
        </p:spPr>
        <p:txBody>
          <a:bodyPr>
            <a:normAutofit/>
          </a:bodyPr>
          <a:lstStyle/>
          <a:p>
            <a:r>
              <a:rPr lang="en-GB" b="1" dirty="0" smtClean="0"/>
              <a:t>Quick Overview </a:t>
            </a:r>
            <a:r>
              <a:rPr lang="en-GB" b="1" dirty="0"/>
              <a:t>of </a:t>
            </a:r>
            <a:r>
              <a:rPr lang="en-GB" b="1" dirty="0" smtClean="0"/>
              <a:t> </a:t>
            </a:r>
            <a:r>
              <a:rPr lang="en-GB" b="1" dirty="0" err="1" smtClean="0"/>
              <a:t>iUML</a:t>
            </a:r>
            <a:r>
              <a:rPr lang="en-GB" b="1" dirty="0" smtClean="0"/>
              <a:t>-B </a:t>
            </a:r>
            <a:endParaRPr lang="en-GB" b="1" dirty="0"/>
          </a:p>
          <a:p>
            <a:r>
              <a:rPr lang="en-GB" dirty="0" smtClean="0"/>
              <a:t>Recent Industrial </a:t>
            </a:r>
            <a:r>
              <a:rPr lang="en-GB" dirty="0" smtClean="0"/>
              <a:t>collaborations involving </a:t>
            </a:r>
            <a:r>
              <a:rPr lang="en-GB" dirty="0" err="1" smtClean="0"/>
              <a:t>iUML</a:t>
            </a:r>
            <a:r>
              <a:rPr lang="en-GB" dirty="0" smtClean="0"/>
              <a:t>-B</a:t>
            </a:r>
            <a:endParaRPr lang="en-GB" dirty="0" smtClean="0"/>
          </a:p>
          <a:p>
            <a:pPr lvl="1"/>
            <a:r>
              <a:rPr lang="en-GB" dirty="0" smtClean="0"/>
              <a:t>Airbus</a:t>
            </a:r>
          </a:p>
          <a:p>
            <a:pPr lvl="1"/>
            <a:r>
              <a:rPr lang="en-GB" dirty="0" smtClean="0"/>
              <a:t>Thales</a:t>
            </a:r>
          </a:p>
          <a:p>
            <a:pPr lvl="1"/>
            <a:r>
              <a:rPr lang="en-GB" dirty="0" smtClean="0"/>
              <a:t>AWE</a:t>
            </a:r>
          </a:p>
          <a:p>
            <a:pPr lvl="1"/>
            <a:r>
              <a:rPr lang="en-GB" dirty="0" smtClean="0"/>
              <a:t>Sandia</a:t>
            </a:r>
          </a:p>
          <a:p>
            <a:r>
              <a:rPr lang="en-GB" dirty="0" smtClean="0"/>
              <a:t>Future Directions</a:t>
            </a:r>
          </a:p>
          <a:p>
            <a:pPr lvl="1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11512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Co-authors and publications</a:t>
            </a:r>
          </a:p>
          <a:p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i="1" dirty="0" smtClean="0">
                <a:solidFill>
                  <a:srgbClr val="FF0000"/>
                </a:solidFill>
              </a:rPr>
              <a:t>ill appear here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20201" y="214147"/>
            <a:ext cx="1180238" cy="7848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LOGO</a:t>
            </a:r>
            <a:r>
              <a:rPr kumimoji="0" lang="en-US" sz="1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  <a:latin typeface="Lucida Sans" charset="0"/>
                <a:ea typeface="ＭＳ Ｐゴシック" charset="-128"/>
                <a:cs typeface="ＭＳ Ｐゴシック" charset="-128"/>
              </a:rPr>
              <a:t>Of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Lucida Sans" charset="0"/>
                <a:ea typeface="ＭＳ Ｐゴシック" charset="-128"/>
                <a:cs typeface="ＭＳ Ｐゴシック" charset="-128"/>
              </a:rPr>
              <a:t>Partner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Lucida Sans" charset="0"/>
                <a:ea typeface="ＭＳ Ｐゴシック" charset="-128"/>
                <a:cs typeface="ＭＳ Ｐゴシック" charset="-128"/>
              </a:rPr>
              <a:t>or project appear here</a:t>
            </a:r>
            <a:endParaRPr kumimoji="0" lang="en-US" sz="12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VLAN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DVCE1 creates a </a:t>
            </a:r>
            <a:r>
              <a:rPr lang="en-US" smtClean="0"/>
              <a:t>packet </a:t>
            </a:r>
            <a:r>
              <a:rPr lang="en-US" i="1" smtClean="0"/>
              <a:t>p</a:t>
            </a:r>
            <a:endParaRPr lang="en-US" i="1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078181" y="2258243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19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VLAN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Tags it for VLAN1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078181" y="2258243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83014" y="2258243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4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VLAN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Sends it to SWCH1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135085" y="3132025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39918" y="3132025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41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VLAN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48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SWCH1 removes the unnecessary tag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135085" y="3132025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79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VLAN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227" y="1697185"/>
            <a:ext cx="379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Sends it to SWCH2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664529" y="3155775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46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VLAN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9423" y="1697185"/>
            <a:ext cx="577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SWCH2 sends </a:t>
            </a:r>
            <a:r>
              <a:rPr lang="en-US" dirty="0"/>
              <a:t>it via its </a:t>
            </a:r>
            <a:r>
              <a:rPr lang="en-US" dirty="0" smtClean="0"/>
              <a:t>Native </a:t>
            </a:r>
            <a:r>
              <a:rPr lang="en-US" smtClean="0"/>
              <a:t>VLAN port </a:t>
            </a:r>
            <a:r>
              <a:rPr lang="en-US" dirty="0" smtClean="0"/>
              <a:t>to DVCE4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065818" y="2297349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00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 abstract model of the security property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iUML</a:t>
            </a:r>
            <a:r>
              <a:rPr lang="en-US" dirty="0" smtClean="0"/>
              <a:t>-B Class diagrams show entity relationships</a:t>
            </a:r>
          </a:p>
          <a:p>
            <a:pPr lvl="1"/>
            <a:r>
              <a:rPr lang="en-US" dirty="0" smtClean="0"/>
              <a:t>We express the Security property as an invariant over entities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4" y="33362"/>
            <a:ext cx="1884335" cy="6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2943"/>
            <a:ext cx="7128993" cy="375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model of security property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8645" y="2689885"/>
            <a:ext cx="230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The VLAN this packet is </a:t>
            </a:r>
            <a:r>
              <a:rPr lang="en-US" i="1" dirty="0" smtClean="0">
                <a:solidFill>
                  <a:srgbClr val="FF0000"/>
                </a:solidFill>
              </a:rPr>
              <a:t>Intended </a:t>
            </a:r>
            <a:r>
              <a:rPr lang="en-US" i="1" dirty="0" smtClean="0">
                <a:solidFill>
                  <a:srgbClr val="0070C0"/>
                </a:solidFill>
              </a:rPr>
              <a:t>for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554" y="5187373"/>
            <a:ext cx="3233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The security property: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PV(p</a:t>
            </a:r>
            <a:r>
              <a:rPr lang="en-US" i="1" dirty="0">
                <a:solidFill>
                  <a:srgbClr val="FF0000"/>
                </a:solidFill>
              </a:rPr>
              <a:t>) ∈ </a:t>
            </a:r>
            <a:r>
              <a:rPr lang="en-US" i="1" dirty="0" err="1">
                <a:solidFill>
                  <a:srgbClr val="FF0000"/>
                </a:solidFill>
              </a:rPr>
              <a:t>nv</a:t>
            </a:r>
            <a:r>
              <a:rPr lang="en-US" i="1" dirty="0">
                <a:solidFill>
                  <a:srgbClr val="FF0000"/>
                </a:solidFill>
              </a:rPr>
              <a:t>[{owner(p)}]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The </a:t>
            </a:r>
            <a:r>
              <a:rPr lang="en-US" i="1" dirty="0">
                <a:solidFill>
                  <a:srgbClr val="0070C0"/>
                </a:solidFill>
              </a:rPr>
              <a:t>VLAN that p is intended for </a:t>
            </a:r>
            <a:r>
              <a:rPr lang="en-US" i="1" dirty="0" smtClean="0">
                <a:solidFill>
                  <a:srgbClr val="0070C0"/>
                </a:solidFill>
              </a:rPr>
              <a:t>must be one that the owner of p is allowed to see.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1150" y="3013050"/>
            <a:ext cx="187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The VLANs this node is allowed to see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027" y="1577391"/>
            <a:ext cx="697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At this level we rely on conceptual properties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327063"/>
            <a:ext cx="2209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0070C0"/>
                </a:solidFill>
              </a:rPr>
              <a:t>Guard:</a:t>
            </a:r>
          </a:p>
          <a:p>
            <a:r>
              <a:rPr lang="mr-IN" sz="1600" i="1" dirty="0" smtClean="0">
                <a:solidFill>
                  <a:srgbClr val="FF0000"/>
                </a:solidFill>
              </a:rPr>
              <a:t>PV(</a:t>
            </a:r>
            <a:r>
              <a:rPr lang="mr-IN" sz="1600" i="1" dirty="0" err="1" smtClean="0">
                <a:solidFill>
                  <a:srgbClr val="FF0000"/>
                </a:solidFill>
              </a:rPr>
              <a:t>p</a:t>
            </a:r>
            <a:r>
              <a:rPr lang="mr-IN" sz="1600" i="1" dirty="0">
                <a:solidFill>
                  <a:srgbClr val="FF0000"/>
                </a:solidFill>
              </a:rPr>
              <a:t>) ∈ </a:t>
            </a:r>
            <a:r>
              <a:rPr lang="mr-IN" sz="1600" i="1" dirty="0" err="1">
                <a:solidFill>
                  <a:srgbClr val="FF0000"/>
                </a:solidFill>
              </a:rPr>
              <a:t>nv</a:t>
            </a:r>
            <a:r>
              <a:rPr lang="mr-IN" sz="1600" i="1" dirty="0">
                <a:solidFill>
                  <a:srgbClr val="FF0000"/>
                </a:solidFill>
              </a:rPr>
              <a:t>[{</a:t>
            </a:r>
            <a:r>
              <a:rPr lang="mr-IN" sz="1600" i="1" dirty="0" err="1">
                <a:solidFill>
                  <a:srgbClr val="FF0000"/>
                </a:solidFill>
              </a:rPr>
              <a:t>n</a:t>
            </a:r>
            <a:r>
              <a:rPr lang="mr-IN" sz="1600" i="1" dirty="0">
                <a:solidFill>
                  <a:srgbClr val="FF0000"/>
                </a:solidFill>
              </a:rPr>
              <a:t>}] </a:t>
            </a:r>
            <a:endParaRPr lang="en-GB" sz="1600" i="1" dirty="0" smtClean="0">
              <a:solidFill>
                <a:srgbClr val="FF0000"/>
              </a:solidFill>
            </a:endParaRPr>
          </a:p>
          <a:p>
            <a:r>
              <a:rPr lang="en-GB" sz="1600" i="1" dirty="0">
                <a:solidFill>
                  <a:srgbClr val="0070C0"/>
                </a:solidFill>
              </a:rPr>
              <a:t>(</a:t>
            </a:r>
            <a:r>
              <a:rPr lang="en-GB" sz="1600" i="1" dirty="0" smtClean="0">
                <a:solidFill>
                  <a:srgbClr val="0070C0"/>
                </a:solidFill>
              </a:rPr>
              <a:t>n is the new owner of p)</a:t>
            </a:r>
          </a:p>
          <a:p>
            <a:r>
              <a:rPr lang="en-US" sz="1600" i="1" dirty="0">
                <a:solidFill>
                  <a:srgbClr val="0070C0"/>
                </a:solidFill>
              </a:rPr>
              <a:t>The VLAN that p is intended for must be one that the </a:t>
            </a:r>
            <a:r>
              <a:rPr lang="en-US" sz="1600" i="1" dirty="0" smtClean="0">
                <a:solidFill>
                  <a:srgbClr val="0070C0"/>
                </a:solidFill>
              </a:rPr>
              <a:t>new owner </a:t>
            </a:r>
            <a:r>
              <a:rPr lang="en-US" sz="1600" i="1" dirty="0">
                <a:solidFill>
                  <a:srgbClr val="0070C0"/>
                </a:solidFill>
              </a:rPr>
              <a:t>of p is allowed to see</a:t>
            </a:r>
            <a:r>
              <a:rPr lang="en-US" sz="1600" i="1" dirty="0" smtClean="0">
                <a:solidFill>
                  <a:srgbClr val="0070C0"/>
                </a:solidFill>
              </a:rPr>
              <a:t>.</a:t>
            </a:r>
            <a:endParaRPr lang="en-US" sz="1600" i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564086" y="4757057"/>
            <a:ext cx="370114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4" y="21005"/>
            <a:ext cx="1884335" cy="6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 an abstract model of the security property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iUML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-B Class diagrams show entity relationships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 express the Security property as an invariant over entities</a:t>
            </a:r>
          </a:p>
          <a:p>
            <a:r>
              <a:rPr lang="en-US" dirty="0" smtClean="0"/>
              <a:t>Refine* to introduce the design that achieves the security</a:t>
            </a:r>
          </a:p>
          <a:p>
            <a:pPr lvl="1"/>
            <a:r>
              <a:rPr lang="en-US" dirty="0" err="1" smtClean="0"/>
              <a:t>iUML</a:t>
            </a:r>
            <a:r>
              <a:rPr lang="en-US" dirty="0" smtClean="0"/>
              <a:t>-B State-machines show the </a:t>
            </a:r>
            <a:r>
              <a:rPr lang="en-US" dirty="0" err="1" smtClean="0"/>
              <a:t>behaviour</a:t>
            </a:r>
            <a:r>
              <a:rPr lang="en-US" dirty="0" smtClean="0"/>
              <a:t> of the design</a:t>
            </a:r>
          </a:p>
          <a:p>
            <a:pPr lvl="1"/>
            <a:r>
              <a:rPr lang="en-US" dirty="0" smtClean="0"/>
              <a:t>Validate by animation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4" y="21005"/>
            <a:ext cx="1884335" cy="6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model of security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878024"/>
            <a:ext cx="6908800" cy="42787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413165" y="1711713"/>
            <a:ext cx="2861953" cy="2112137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1103" y="1533015"/>
            <a:ext cx="457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Conceptual property is </a:t>
            </a:r>
            <a:r>
              <a:rPr lang="en-GB" i="1" dirty="0" smtClean="0">
                <a:solidFill>
                  <a:srgbClr val="0070C0"/>
                </a:solidFill>
              </a:rPr>
              <a:t>replaced with tags </a:t>
            </a:r>
            <a:endParaRPr lang="en-GB" i="1" dirty="0" smtClean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0801" y="4281310"/>
            <a:ext cx="225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Guard:</a:t>
            </a:r>
          </a:p>
          <a:p>
            <a:r>
              <a:rPr lang="mr-IN" i="1" dirty="0" err="1">
                <a:solidFill>
                  <a:srgbClr val="FF0000"/>
                </a:solidFill>
              </a:rPr>
              <a:t>p</a:t>
            </a:r>
            <a:r>
              <a:rPr lang="mr-IN" i="1" dirty="0">
                <a:solidFill>
                  <a:srgbClr val="FF0000"/>
                </a:solidFill>
              </a:rPr>
              <a:t> ∉ </a:t>
            </a:r>
            <a:r>
              <a:rPr lang="mr-IN" i="1" dirty="0" err="1">
                <a:solidFill>
                  <a:srgbClr val="FF0000"/>
                </a:solidFill>
              </a:rPr>
              <a:t>dom</a:t>
            </a:r>
            <a:r>
              <a:rPr lang="mr-IN" i="1" dirty="0">
                <a:solidFill>
                  <a:srgbClr val="FF0000"/>
                </a:solidFill>
              </a:rPr>
              <a:t>(</a:t>
            </a:r>
            <a:r>
              <a:rPr lang="mr-IN" i="1" dirty="0" err="1">
                <a:solidFill>
                  <a:srgbClr val="FF0000"/>
                </a:solidFill>
              </a:rPr>
              <a:t>tag</a:t>
            </a:r>
            <a:r>
              <a:rPr lang="mr-IN" i="1" dirty="0">
                <a:solidFill>
                  <a:srgbClr val="FF0000"/>
                </a:solidFill>
              </a:rPr>
              <a:t>) </a:t>
            </a:r>
            <a:r>
              <a:rPr lang="mr-IN" i="1" dirty="0" smtClean="0">
                <a:solidFill>
                  <a:srgbClr val="FF0000"/>
                </a:solidFill>
              </a:rPr>
              <a:t>∧</a:t>
            </a:r>
            <a:endParaRPr lang="en-GB" i="1" dirty="0" smtClean="0">
              <a:solidFill>
                <a:srgbClr val="FF0000"/>
              </a:solidFill>
            </a:endParaRPr>
          </a:p>
          <a:p>
            <a:r>
              <a:rPr lang="mr-IN" i="1" dirty="0" err="1" smtClean="0">
                <a:solidFill>
                  <a:srgbClr val="FF0000"/>
                </a:solidFill>
              </a:rPr>
              <a:t>dv</a:t>
            </a:r>
            <a:r>
              <a:rPr lang="mr-IN" i="1" dirty="0" smtClean="0">
                <a:solidFill>
                  <a:srgbClr val="FF0000"/>
                </a:solidFill>
              </a:rPr>
              <a:t>(</a:t>
            </a:r>
            <a:r>
              <a:rPr lang="mr-IN" i="1" dirty="0" err="1" smtClean="0">
                <a:solidFill>
                  <a:srgbClr val="FF0000"/>
                </a:solidFill>
              </a:rPr>
              <a:t>n</a:t>
            </a:r>
            <a:r>
              <a:rPr lang="mr-IN" i="1" dirty="0" smtClean="0">
                <a:solidFill>
                  <a:srgbClr val="FF0000"/>
                </a:solidFill>
              </a:rPr>
              <a:t>)</a:t>
            </a:r>
            <a:r>
              <a:rPr lang="en-GB" i="1" dirty="0" smtClean="0">
                <a:solidFill>
                  <a:srgbClr val="FF0000"/>
                </a:solidFill>
              </a:rPr>
              <a:t>=</a:t>
            </a:r>
            <a:r>
              <a:rPr lang="en-GB" i="1" dirty="0" err="1" smtClean="0">
                <a:solidFill>
                  <a:srgbClr val="FF0000"/>
                </a:solidFill>
              </a:rPr>
              <a:t>NativeVLAN</a:t>
            </a:r>
            <a:endParaRPr lang="mr-IN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0801" y="5282084"/>
            <a:ext cx="2066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Guard:</a:t>
            </a:r>
          </a:p>
          <a:p>
            <a:r>
              <a:rPr lang="mr-IN" i="1" dirty="0" err="1">
                <a:solidFill>
                  <a:srgbClr val="FF0000"/>
                </a:solidFill>
              </a:rPr>
              <a:t>p</a:t>
            </a:r>
            <a:r>
              <a:rPr lang="mr-IN" i="1" dirty="0">
                <a:solidFill>
                  <a:srgbClr val="FF0000"/>
                </a:solidFill>
              </a:rPr>
              <a:t> ∈ </a:t>
            </a:r>
            <a:r>
              <a:rPr lang="mr-IN" i="1" dirty="0" err="1">
                <a:solidFill>
                  <a:srgbClr val="FF0000"/>
                </a:solidFill>
              </a:rPr>
              <a:t>dom</a:t>
            </a:r>
            <a:r>
              <a:rPr lang="mr-IN" i="1" dirty="0">
                <a:solidFill>
                  <a:srgbClr val="FF0000"/>
                </a:solidFill>
              </a:rPr>
              <a:t>(</a:t>
            </a:r>
            <a:r>
              <a:rPr lang="mr-IN" i="1" dirty="0" err="1">
                <a:solidFill>
                  <a:srgbClr val="FF0000"/>
                </a:solidFill>
              </a:rPr>
              <a:t>tag</a:t>
            </a:r>
            <a:r>
              <a:rPr lang="mr-IN" i="1" dirty="0">
                <a:solidFill>
                  <a:srgbClr val="FF0000"/>
                </a:solidFill>
              </a:rPr>
              <a:t>) </a:t>
            </a:r>
            <a:r>
              <a:rPr lang="mr-IN" i="1" dirty="0" smtClean="0">
                <a:solidFill>
                  <a:srgbClr val="FF0000"/>
                </a:solidFill>
              </a:rPr>
              <a:t>∧</a:t>
            </a:r>
            <a:endParaRPr lang="en-GB" i="1" dirty="0" smtClean="0">
              <a:solidFill>
                <a:srgbClr val="FF0000"/>
              </a:solidFill>
            </a:endParaRPr>
          </a:p>
          <a:p>
            <a:r>
              <a:rPr lang="mr-IN" i="1" dirty="0" err="1" smtClean="0">
                <a:solidFill>
                  <a:srgbClr val="FF0000"/>
                </a:solidFill>
              </a:rPr>
              <a:t>dv</a:t>
            </a:r>
            <a:r>
              <a:rPr lang="mr-IN" i="1" dirty="0" smtClean="0">
                <a:solidFill>
                  <a:srgbClr val="FF0000"/>
                </a:solidFill>
              </a:rPr>
              <a:t>(</a:t>
            </a:r>
            <a:r>
              <a:rPr lang="mr-IN" i="1" dirty="0" err="1" smtClean="0">
                <a:solidFill>
                  <a:srgbClr val="FF0000"/>
                </a:solidFill>
              </a:rPr>
              <a:t>n</a:t>
            </a:r>
            <a:r>
              <a:rPr lang="mr-IN" i="1" dirty="0" smtClean="0">
                <a:solidFill>
                  <a:srgbClr val="FF0000"/>
                </a:solidFill>
              </a:rPr>
              <a:t>)</a:t>
            </a:r>
            <a:r>
              <a:rPr lang="en-GB" i="1" dirty="0" smtClean="0">
                <a:solidFill>
                  <a:srgbClr val="FF0000"/>
                </a:solidFill>
              </a:rPr>
              <a:t> = </a:t>
            </a:r>
            <a:r>
              <a:rPr lang="mr-IN" i="1" dirty="0" smtClean="0">
                <a:solidFill>
                  <a:srgbClr val="FF0000"/>
                </a:solidFill>
              </a:rPr>
              <a:t>TV(</a:t>
            </a:r>
            <a:r>
              <a:rPr lang="mr-IN" i="1" dirty="0" err="1" smtClean="0">
                <a:solidFill>
                  <a:srgbClr val="FF0000"/>
                </a:solidFill>
              </a:rPr>
              <a:t>tag</a:t>
            </a:r>
            <a:r>
              <a:rPr lang="mr-IN" i="1" dirty="0" smtClean="0">
                <a:solidFill>
                  <a:srgbClr val="FF0000"/>
                </a:solidFill>
              </a:rPr>
              <a:t>(</a:t>
            </a:r>
            <a:r>
              <a:rPr lang="mr-IN" i="1" dirty="0" err="1" smtClean="0">
                <a:solidFill>
                  <a:srgbClr val="FF0000"/>
                </a:solidFill>
              </a:rPr>
              <a:t>p</a:t>
            </a:r>
            <a:r>
              <a:rPr lang="mr-IN" i="1" dirty="0" smtClean="0">
                <a:solidFill>
                  <a:srgbClr val="FF0000"/>
                </a:solidFill>
              </a:rPr>
              <a:t>))</a:t>
            </a:r>
            <a:endParaRPr lang="mr-IN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495804" y="4987636"/>
            <a:ext cx="414997" cy="2944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6329548" y="5569527"/>
            <a:ext cx="581253" cy="213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4" y="21005"/>
            <a:ext cx="1884335" cy="6986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079" y="3268238"/>
            <a:ext cx="10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d</a:t>
            </a:r>
            <a:r>
              <a:rPr lang="en-GB" i="1" dirty="0" smtClean="0">
                <a:solidFill>
                  <a:srgbClr val="0070C0"/>
                </a:solidFill>
              </a:rPr>
              <a:t>v </a:t>
            </a:r>
          </a:p>
          <a:p>
            <a:r>
              <a:rPr lang="en-GB" i="1" dirty="0" smtClean="0">
                <a:solidFill>
                  <a:srgbClr val="0070C0"/>
                </a:solidFill>
              </a:rPr>
              <a:t>refines </a:t>
            </a:r>
          </a:p>
          <a:p>
            <a:r>
              <a:rPr lang="en-GB" i="1" dirty="0" err="1" smtClean="0">
                <a:solidFill>
                  <a:srgbClr val="0070C0"/>
                </a:solidFill>
              </a:rPr>
              <a:t>nv</a:t>
            </a:r>
            <a:r>
              <a:rPr lang="en-GB" i="1" dirty="0" smtClean="0">
                <a:solidFill>
                  <a:srgbClr val="0070C0"/>
                </a:solidFill>
              </a:rPr>
              <a:t> </a:t>
            </a:r>
            <a:endParaRPr lang="en-GB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209132"/>
            <a:ext cx="8496300" cy="649288"/>
          </a:xfrm>
        </p:spPr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iUML</a:t>
            </a:r>
            <a:r>
              <a:rPr lang="en-US" dirty="0" smtClean="0"/>
              <a:t>-B Class Diagrams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439"/>
          <a:stretch/>
        </p:blipFill>
        <p:spPr>
          <a:xfrm>
            <a:off x="163105" y="2090193"/>
            <a:ext cx="8817789" cy="40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57" y="1232694"/>
            <a:ext cx="7696447" cy="4563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Refinement:  Tagging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7301" y="5797657"/>
            <a:ext cx="720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Gluing invariants relate conceptual properties to concrete </a:t>
            </a:r>
            <a:r>
              <a:rPr lang="en-US" i="1" dirty="0">
                <a:solidFill>
                  <a:srgbClr val="FF0000"/>
                </a:solidFill>
              </a:rPr>
              <a:t>design </a:t>
            </a:r>
            <a:r>
              <a:rPr lang="mr-IN" i="1" dirty="0" smtClean="0">
                <a:solidFill>
                  <a:srgbClr val="FF0000"/>
                </a:solidFill>
              </a:rPr>
              <a:t>–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i.e. </a:t>
            </a:r>
            <a:r>
              <a:rPr lang="en-US" i="1" dirty="0" smtClean="0">
                <a:solidFill>
                  <a:srgbClr val="FF0000"/>
                </a:solidFill>
              </a:rPr>
              <a:t>  Gluing invariants are Design </a:t>
            </a:r>
            <a:r>
              <a:rPr lang="en-US" i="1" dirty="0">
                <a:solidFill>
                  <a:srgbClr val="FF0000"/>
                </a:solidFill>
              </a:rPr>
              <a:t>assumptions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589648" y="4625578"/>
            <a:ext cx="0" cy="11706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589648" y="4187263"/>
            <a:ext cx="2214913" cy="4383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4" y="21005"/>
            <a:ext cx="1884335" cy="6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proof cannot be proven automatically..</a:t>
            </a:r>
          </a:p>
          <a:p>
            <a:r>
              <a:rPr lang="en-US" dirty="0" smtClean="0"/>
              <a:t>The </a:t>
            </a:r>
            <a:r>
              <a:rPr lang="en-US" dirty="0"/>
              <a:t>prover cannot </a:t>
            </a:r>
            <a:r>
              <a:rPr lang="en-US" dirty="0" smtClean="0"/>
              <a:t>prove </a:t>
            </a:r>
            <a:r>
              <a:rPr lang="en-US" dirty="0"/>
              <a:t>that </a:t>
            </a:r>
            <a:r>
              <a:rPr lang="en-US" i="1" dirty="0" err="1" smtClean="0">
                <a:solidFill>
                  <a:srgbClr val="00B050"/>
                </a:solidFill>
              </a:rPr>
              <a:t>removeNativeTag</a:t>
            </a:r>
            <a:r>
              <a:rPr lang="en-US" dirty="0" smtClean="0"/>
              <a:t> </a:t>
            </a:r>
            <a:r>
              <a:rPr lang="en-US" dirty="0"/>
              <a:t>establishes the </a:t>
            </a:r>
            <a:r>
              <a:rPr lang="en-US" dirty="0" smtClean="0"/>
              <a:t>design assumption: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mr-IN" i="1" dirty="0">
                <a:solidFill>
                  <a:srgbClr val="A537D8"/>
                </a:solidFill>
              </a:rPr>
              <a:t> </a:t>
            </a:r>
            <a:r>
              <a:rPr lang="mr-IN" i="1" dirty="0" err="1">
                <a:solidFill>
                  <a:srgbClr val="A537D8"/>
                </a:solidFill>
              </a:rPr>
              <a:t>p</a:t>
            </a:r>
            <a:r>
              <a:rPr lang="mr-IN" i="1" dirty="0" err="1"/>
              <a:t>∈dom</a:t>
            </a:r>
            <a:r>
              <a:rPr lang="mr-IN" i="1" dirty="0"/>
              <a:t>(</a:t>
            </a:r>
            <a:r>
              <a:rPr lang="mr-IN" i="1" dirty="0" err="1">
                <a:solidFill>
                  <a:srgbClr val="A537D8"/>
                </a:solidFill>
              </a:rPr>
              <a:t>tag</a:t>
            </a:r>
            <a:r>
              <a:rPr lang="mr-IN" i="1" dirty="0"/>
              <a:t>) ⇒  </a:t>
            </a:r>
            <a:r>
              <a:rPr lang="mr-IN" i="1" dirty="0">
                <a:solidFill>
                  <a:srgbClr val="A537D8"/>
                </a:solidFill>
              </a:rPr>
              <a:t>TV</a:t>
            </a:r>
            <a:r>
              <a:rPr lang="mr-IN" i="1" dirty="0"/>
              <a:t>(</a:t>
            </a:r>
            <a:r>
              <a:rPr lang="mr-IN" i="1" dirty="0" err="1">
                <a:solidFill>
                  <a:srgbClr val="A537D8"/>
                </a:solidFill>
              </a:rPr>
              <a:t>tag</a:t>
            </a:r>
            <a:r>
              <a:rPr lang="mr-IN" i="1" dirty="0"/>
              <a:t>(</a:t>
            </a:r>
            <a:r>
              <a:rPr lang="mr-IN" i="1" dirty="0" err="1">
                <a:solidFill>
                  <a:srgbClr val="A537D8"/>
                </a:solidFill>
              </a:rPr>
              <a:t>p</a:t>
            </a:r>
            <a:r>
              <a:rPr lang="mr-IN" i="1" dirty="0"/>
              <a:t>))</a:t>
            </a:r>
            <a:r>
              <a:rPr lang="en-GB" i="1" dirty="0"/>
              <a:t> = </a:t>
            </a:r>
            <a:r>
              <a:rPr lang="mr-IN" i="1" dirty="0">
                <a:solidFill>
                  <a:srgbClr val="A537D8"/>
                </a:solidFill>
              </a:rPr>
              <a:t>PV</a:t>
            </a:r>
            <a:r>
              <a:rPr lang="mr-IN" i="1" dirty="0"/>
              <a:t>(</a:t>
            </a:r>
            <a:r>
              <a:rPr lang="mr-IN" i="1" dirty="0" err="1">
                <a:solidFill>
                  <a:srgbClr val="A537D8"/>
                </a:solidFill>
              </a:rPr>
              <a:t>p</a:t>
            </a:r>
            <a:r>
              <a:rPr lang="mr-IN" i="1" dirty="0"/>
              <a:t>)</a:t>
            </a:r>
            <a:r>
              <a:rPr lang="mr-IN" dirty="0" smtClean="0">
                <a:solidFill>
                  <a:srgbClr val="FF0000"/>
                </a:solidFill>
              </a:rPr>
              <a:t> </a:t>
            </a:r>
            <a:endParaRPr lang="mr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Is it a real problem? </a:t>
            </a:r>
          </a:p>
          <a:p>
            <a:pPr lvl="1"/>
            <a:r>
              <a:rPr lang="en-US" dirty="0" smtClean="0"/>
              <a:t>It could be that the prover lacked sufficient power.</a:t>
            </a:r>
          </a:p>
          <a:p>
            <a:pPr lvl="1"/>
            <a:r>
              <a:rPr lang="en-US" dirty="0" smtClean="0"/>
              <a:t>We use the model checker to find a counter-example</a:t>
            </a:r>
          </a:p>
        </p:txBody>
      </p:sp>
    </p:spTree>
    <p:extLst>
      <p:ext uri="{BB962C8B-B14F-4D97-AF65-F5344CB8AC3E}">
        <p14:creationId xmlns:p14="http://schemas.microsoft.com/office/powerpoint/2010/main" val="20771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078181" y="2258243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83014" y="2258243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>
                <a:latin typeface="Lucida Sans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29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078181" y="2258243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83014" y="2265594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87847" y="2265594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latin typeface="Lucida Sans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339281" y="4207962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6577528" y="3514116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467377" y="4207962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2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3586347" y="3084876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991180" y="3092227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96013" y="3092227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latin typeface="Lucida Sans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22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135085" y="3132025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39918" y="3132025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2652" y="1617879"/>
            <a:ext cx="5538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DESIGN ASSUMPTION VIOLATED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Packet p from DVCE1 of VLAN1 is tagged for VLAN2</a:t>
            </a:r>
          </a:p>
          <a:p>
            <a:r>
              <a:rPr lang="mr-IN" dirty="0" err="1">
                <a:solidFill>
                  <a:srgbClr val="FF0000"/>
                </a:solidFill>
              </a:rPr>
              <a:t>p</a:t>
            </a:r>
            <a:r>
              <a:rPr lang="mr-IN" dirty="0">
                <a:solidFill>
                  <a:srgbClr val="FF0000"/>
                </a:solidFill>
              </a:rPr>
              <a:t> ∈ </a:t>
            </a:r>
            <a:r>
              <a:rPr lang="mr-IN" dirty="0" err="1">
                <a:solidFill>
                  <a:srgbClr val="FF0000"/>
                </a:solidFill>
              </a:rPr>
              <a:t>dom</a:t>
            </a:r>
            <a:r>
              <a:rPr lang="mr-IN" dirty="0">
                <a:solidFill>
                  <a:srgbClr val="FF0000"/>
                </a:solidFill>
              </a:rPr>
              <a:t>(</a:t>
            </a:r>
            <a:r>
              <a:rPr lang="mr-IN" dirty="0" err="1">
                <a:solidFill>
                  <a:srgbClr val="FF0000"/>
                </a:solidFill>
              </a:rPr>
              <a:t>tag</a:t>
            </a:r>
            <a:r>
              <a:rPr lang="mr-IN" dirty="0">
                <a:solidFill>
                  <a:srgbClr val="FF0000"/>
                </a:solidFill>
              </a:rPr>
              <a:t>) ⇒ TV (</a:t>
            </a:r>
            <a:r>
              <a:rPr lang="mr-IN" dirty="0" err="1">
                <a:solidFill>
                  <a:srgbClr val="FF0000"/>
                </a:solidFill>
              </a:rPr>
              <a:t>tag</a:t>
            </a:r>
            <a:r>
              <a:rPr lang="mr-IN" dirty="0">
                <a:solidFill>
                  <a:srgbClr val="FF0000"/>
                </a:solidFill>
              </a:rPr>
              <a:t>(</a:t>
            </a:r>
            <a:r>
              <a:rPr lang="mr-IN" dirty="0" err="1">
                <a:solidFill>
                  <a:srgbClr val="FF0000"/>
                </a:solidFill>
              </a:rPr>
              <a:t>p</a:t>
            </a:r>
            <a:r>
              <a:rPr lang="mr-IN" dirty="0">
                <a:solidFill>
                  <a:srgbClr val="FF0000"/>
                </a:solidFill>
              </a:rPr>
              <a:t>)) = PV (</a:t>
            </a:r>
            <a:r>
              <a:rPr lang="mr-IN" dirty="0" err="1">
                <a:solidFill>
                  <a:srgbClr val="FF0000"/>
                </a:solidFill>
              </a:rPr>
              <a:t>p</a:t>
            </a:r>
            <a:r>
              <a:rPr lang="mr-IN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39918" y="5307296"/>
            <a:ext cx="4554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IS IT A REAL SECURITY BREACH?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The design assumption could be too strong</a:t>
            </a:r>
          </a:p>
        </p:txBody>
      </p:sp>
    </p:spTree>
    <p:extLst>
      <p:ext uri="{BB962C8B-B14F-4D97-AF65-F5344CB8AC3E}">
        <p14:creationId xmlns:p14="http://schemas.microsoft.com/office/powerpoint/2010/main" val="16549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7B7B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5664529" y="3155775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69362" y="3155775"/>
            <a:ext cx="595167" cy="4597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47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5664529" y="3155775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8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75697"/>
            <a:ext cx="7696200" cy="28216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7077693" y="5167449"/>
            <a:ext cx="595167" cy="4597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9096" y="1652367"/>
            <a:ext cx="6309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SECURITY BREACHED</a:t>
            </a:r>
          </a:p>
          <a:p>
            <a:r>
              <a:rPr lang="en-US" dirty="0">
                <a:solidFill>
                  <a:srgbClr val="0070C0"/>
                </a:solidFill>
              </a:rPr>
              <a:t> DVCE3 of VLAN2 receives packet p from a device of </a:t>
            </a:r>
            <a:r>
              <a:rPr lang="en-US" dirty="0" smtClean="0">
                <a:solidFill>
                  <a:srgbClr val="0070C0"/>
                </a:solidFill>
              </a:rPr>
              <a:t>VLAN1</a:t>
            </a:r>
          </a:p>
          <a:p>
            <a:r>
              <a:rPr lang="en-US" i="1" dirty="0">
                <a:solidFill>
                  <a:srgbClr val="FF0000"/>
                </a:solidFill>
              </a:rPr>
              <a:t>PV(p) ∈ </a:t>
            </a:r>
            <a:r>
              <a:rPr lang="en-US" i="1" dirty="0" err="1">
                <a:solidFill>
                  <a:srgbClr val="FF0000"/>
                </a:solidFill>
              </a:rPr>
              <a:t>nv</a:t>
            </a:r>
            <a:r>
              <a:rPr lang="en-US" i="1" dirty="0">
                <a:solidFill>
                  <a:srgbClr val="FF0000"/>
                </a:solidFill>
              </a:rPr>
              <a:t>[{owner(p)}]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155925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339281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6577528" y="3502241"/>
            <a:ext cx="3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467377" y="4196087"/>
            <a:ext cx="32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13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490522"/>
          </a:xfrm>
        </p:spPr>
        <p:txBody>
          <a:bodyPr/>
          <a:lstStyle/>
          <a:p>
            <a:r>
              <a:rPr lang="en-US" dirty="0" smtClean="0"/>
              <a:t>If the design assumption (gluing invariant) is not proven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model checker find a trace that violates </a:t>
            </a:r>
            <a:r>
              <a:rPr lang="en-US" dirty="0" smtClean="0"/>
              <a:t>the design assumption?</a:t>
            </a:r>
          </a:p>
          <a:p>
            <a:pPr lvl="2"/>
            <a:r>
              <a:rPr lang="en-US" dirty="0" smtClean="0"/>
              <a:t>No: a manual proof may be possible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model checker find a </a:t>
            </a:r>
            <a:r>
              <a:rPr lang="en-US" dirty="0" smtClean="0"/>
              <a:t>trace </a:t>
            </a:r>
            <a:r>
              <a:rPr lang="en-US" dirty="0"/>
              <a:t>that violates the security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No: design assumption may be too strong</a:t>
            </a:r>
          </a:p>
          <a:p>
            <a:pPr lvl="2"/>
            <a:r>
              <a:rPr lang="en-US" dirty="0" smtClean="0"/>
              <a:t>Yes: there is a security flaw. </a:t>
            </a:r>
          </a:p>
          <a:p>
            <a:pPr lvl="2"/>
            <a:r>
              <a:rPr lang="en-US" dirty="0" smtClean="0"/>
              <a:t>The trace illustrates the flaw </a:t>
            </a:r>
            <a:r>
              <a:rPr lang="mr-IN" dirty="0" smtClean="0"/>
              <a:t>–</a:t>
            </a:r>
            <a:r>
              <a:rPr lang="en-GB" dirty="0" smtClean="0"/>
              <a:t>&gt;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Examine the PO </a:t>
            </a:r>
          </a:p>
          <a:p>
            <a:pPr lvl="2"/>
            <a:r>
              <a:rPr lang="en-US" dirty="0" smtClean="0"/>
              <a:t>Invariant: the property that is violated</a:t>
            </a:r>
          </a:p>
          <a:p>
            <a:pPr lvl="2"/>
            <a:r>
              <a:rPr lang="en-US" dirty="0" smtClean="0"/>
              <a:t>Event: the step of the process that breaks it</a:t>
            </a:r>
          </a:p>
          <a:p>
            <a:pPr lvl="2"/>
            <a:r>
              <a:rPr lang="en-US" dirty="0" smtClean="0"/>
              <a:t>Goal: the action that breaks it</a:t>
            </a:r>
            <a:endParaRPr lang="en-GB" dirty="0"/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53664" y="4065372"/>
            <a:ext cx="213552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Attack</a:t>
            </a:r>
          </a:p>
          <a:p>
            <a:pPr marL="342900" indent="-342900">
              <a:buAutoNum type="arabicParenR"/>
            </a:pPr>
            <a:r>
              <a:rPr lang="en-US" dirty="0" smtClean="0"/>
              <a:t>Design flaw</a:t>
            </a:r>
          </a:p>
          <a:p>
            <a:pPr marL="342900" indent="-342900">
              <a:buAutoNum type="arabicParenR"/>
            </a:pPr>
            <a:r>
              <a:rPr lang="en-US" dirty="0" smtClean="0"/>
              <a:t>Security Breach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4" y="21005"/>
            <a:ext cx="1884335" cy="6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209132"/>
            <a:ext cx="8496300" cy="649288"/>
          </a:xfrm>
        </p:spPr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iUML</a:t>
            </a:r>
            <a:r>
              <a:rPr lang="en-US" dirty="0" smtClean="0"/>
              <a:t>-B Class Diagrams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210" y="2169198"/>
            <a:ext cx="9144000" cy="4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27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935365"/>
          </a:xfrm>
        </p:spPr>
        <p:txBody>
          <a:bodyPr>
            <a:normAutofit/>
          </a:bodyPr>
          <a:lstStyle/>
          <a:p>
            <a:r>
              <a:rPr lang="en-GB" dirty="0"/>
              <a:t>Quick Overview of  </a:t>
            </a:r>
            <a:r>
              <a:rPr lang="en-GB" dirty="0" err="1"/>
              <a:t>iUML</a:t>
            </a:r>
            <a:r>
              <a:rPr lang="en-GB" dirty="0"/>
              <a:t>-B </a:t>
            </a:r>
          </a:p>
          <a:p>
            <a:r>
              <a:rPr lang="en-GB" b="1" dirty="0"/>
              <a:t>Recent Industrial collaborations involving </a:t>
            </a:r>
            <a:r>
              <a:rPr lang="en-GB" b="1" dirty="0" err="1"/>
              <a:t>iUML</a:t>
            </a:r>
            <a:r>
              <a:rPr lang="en-GB" b="1" dirty="0"/>
              <a:t>-B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Airbus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		Enable-S3</a:t>
            </a:r>
          </a:p>
          <a:p>
            <a:pPr lvl="1"/>
            <a:r>
              <a:rPr lang="en-GB" b="1" dirty="0" smtClean="0"/>
              <a:t>Thales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AWE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Sandia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Future Directions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16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76314"/>
            <a:ext cx="8496300" cy="649288"/>
          </a:xfrm>
        </p:spPr>
        <p:txBody>
          <a:bodyPr/>
          <a:lstStyle/>
          <a:p>
            <a:r>
              <a:rPr lang="en-US" dirty="0" smtClean="0"/>
              <a:t>Railway Control Systems in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511600"/>
            <a:ext cx="8496300" cy="3744233"/>
          </a:xfrm>
        </p:spPr>
        <p:txBody>
          <a:bodyPr/>
          <a:lstStyle/>
          <a:p>
            <a:r>
              <a:rPr lang="en-US" dirty="0" smtClean="0"/>
              <a:t>A Railway control system is a cyber-physical system</a:t>
            </a:r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devices(entities) </a:t>
            </a:r>
            <a:r>
              <a:rPr lang="en-US" dirty="0" smtClean="0"/>
              <a:t>with </a:t>
            </a:r>
            <a:r>
              <a:rPr lang="en-US" dirty="0"/>
              <a:t>relationships</a:t>
            </a:r>
          </a:p>
          <a:p>
            <a:pPr lvl="1"/>
            <a:r>
              <a:rPr lang="en-US" dirty="0" smtClean="0"/>
              <a:t>Entities have local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Overall </a:t>
            </a:r>
            <a:r>
              <a:rPr lang="en-US" dirty="0" err="1" smtClean="0"/>
              <a:t>behaviour</a:t>
            </a:r>
            <a:r>
              <a:rPr lang="en-US" dirty="0" smtClean="0"/>
              <a:t> requires a system level process</a:t>
            </a:r>
          </a:p>
          <a:p>
            <a:pPr lvl="1"/>
            <a:r>
              <a:rPr lang="en-US" dirty="0" smtClean="0"/>
              <a:t>i.e. A process based on interactions between devices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954" y="60107"/>
            <a:ext cx="1830889" cy="430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60107"/>
            <a:ext cx="4680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Michael Butler, Dana </a:t>
            </a:r>
            <a:r>
              <a:rPr lang="en-US" sz="1400" dirty="0" err="1" smtClean="0"/>
              <a:t>Dghaym</a:t>
            </a:r>
            <a:r>
              <a:rPr lang="en-US" sz="1400" dirty="0" smtClean="0"/>
              <a:t>, Tomas Fischer, Son Hoang, Klaus </a:t>
            </a:r>
            <a:r>
              <a:rPr lang="en-US" sz="1400" dirty="0" err="1" smtClean="0"/>
              <a:t>Reichl</a:t>
            </a:r>
            <a:r>
              <a:rPr lang="en-US" sz="1400" dirty="0" smtClean="0"/>
              <a:t>, Peter </a:t>
            </a:r>
            <a:r>
              <a:rPr lang="en-US" sz="1400" dirty="0" err="1" smtClean="0"/>
              <a:t>Tummeltshammer</a:t>
            </a:r>
            <a:endParaRPr lang="en-US" sz="1400" dirty="0" smtClean="0"/>
          </a:p>
          <a:p>
            <a:r>
              <a:rPr lang="en-US" sz="1400" i="1" dirty="0" smtClean="0"/>
              <a:t>Formal </a:t>
            </a:r>
            <a:r>
              <a:rPr lang="en-US" sz="1400" i="1" dirty="0"/>
              <a:t>modelling techniques for efficient development of railway control products </a:t>
            </a:r>
            <a:r>
              <a:rPr lang="en-US" sz="1400" dirty="0" smtClean="0"/>
              <a:t>,   Submitted </a:t>
            </a:r>
            <a:r>
              <a:rPr lang="en-US" sz="1400" dirty="0" err="1" smtClean="0"/>
              <a:t>RSSRail</a:t>
            </a:r>
            <a:r>
              <a:rPr lang="en-US" sz="1400" dirty="0" smtClean="0"/>
              <a:t>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93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76314"/>
            <a:ext cx="8496300" cy="649288"/>
          </a:xfrm>
        </p:spPr>
        <p:txBody>
          <a:bodyPr/>
          <a:lstStyle/>
          <a:p>
            <a:r>
              <a:rPr lang="en-US" dirty="0" smtClean="0"/>
              <a:t>Railway Control Systems in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53343"/>
            <a:ext cx="8496300" cy="3429000"/>
          </a:xfrm>
        </p:spPr>
        <p:txBody>
          <a:bodyPr/>
          <a:lstStyle/>
          <a:p>
            <a:r>
              <a:rPr lang="en-US" dirty="0" err="1" smtClean="0"/>
              <a:t>iUML</a:t>
            </a:r>
            <a:r>
              <a:rPr lang="en-US" dirty="0" smtClean="0"/>
              <a:t>-B Class diagrams show the entity-relationships</a:t>
            </a:r>
          </a:p>
          <a:p>
            <a:r>
              <a:rPr lang="en-US" dirty="0" err="1" smtClean="0"/>
              <a:t>iUML</a:t>
            </a:r>
            <a:r>
              <a:rPr lang="en-US" dirty="0" smtClean="0"/>
              <a:t>-B State-machines show the local (state-based)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But the overall process is not clear in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</a:p>
          <a:p>
            <a:pPr lvl="1"/>
            <a:r>
              <a:rPr lang="en-US" dirty="0" smtClean="0"/>
              <a:t>Use ’Event Refinement Structure’ Diagrams to supplement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954" y="60107"/>
            <a:ext cx="1830889" cy="430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60107"/>
            <a:ext cx="4680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Michael Butler, Dana </a:t>
            </a:r>
            <a:r>
              <a:rPr lang="en-US" sz="1400" dirty="0" err="1" smtClean="0"/>
              <a:t>Dghaym</a:t>
            </a:r>
            <a:r>
              <a:rPr lang="en-US" sz="1400" dirty="0" smtClean="0"/>
              <a:t>, Tomas Fischer, Son Hoang, Klaus </a:t>
            </a:r>
            <a:r>
              <a:rPr lang="en-US" sz="1400" dirty="0" err="1" smtClean="0"/>
              <a:t>Reichl</a:t>
            </a:r>
            <a:r>
              <a:rPr lang="en-US" sz="1400" dirty="0" smtClean="0"/>
              <a:t>, Peter </a:t>
            </a:r>
            <a:r>
              <a:rPr lang="en-US" sz="1400" dirty="0" err="1" smtClean="0"/>
              <a:t>Tummeltshammer</a:t>
            </a:r>
            <a:endParaRPr lang="en-US" sz="1400" dirty="0" smtClean="0"/>
          </a:p>
          <a:p>
            <a:r>
              <a:rPr lang="en-US" sz="1400" i="1" dirty="0" smtClean="0"/>
              <a:t>Formal </a:t>
            </a:r>
            <a:r>
              <a:rPr lang="en-US" sz="1400" i="1" dirty="0"/>
              <a:t>modelling techniques for efficient development of railway control products </a:t>
            </a:r>
            <a:r>
              <a:rPr lang="en-US" sz="1400" dirty="0" smtClean="0"/>
              <a:t>,   Submitted </a:t>
            </a:r>
            <a:r>
              <a:rPr lang="en-US" sz="1400" dirty="0" err="1" smtClean="0"/>
              <a:t>RSSRail</a:t>
            </a:r>
            <a:r>
              <a:rPr lang="en-US" sz="1400" dirty="0" smtClean="0"/>
              <a:t> 2017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52947" y="5695769"/>
            <a:ext cx="3601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ERS diagrams were initially developed by </a:t>
            </a:r>
          </a:p>
          <a:p>
            <a:r>
              <a:rPr lang="en-US" sz="1400" i="1" dirty="0" err="1" smtClean="0"/>
              <a:t>Asieh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Salehi</a:t>
            </a:r>
            <a:r>
              <a:rPr lang="en-US" sz="1400" i="1" dirty="0" smtClean="0"/>
              <a:t> and Michael Butler and extended by Dana </a:t>
            </a:r>
            <a:r>
              <a:rPr lang="en-US" sz="1400" i="1" dirty="0" err="1" smtClean="0"/>
              <a:t>Dghaym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8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1465"/>
            <a:ext cx="4680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Michael Butler, Dana </a:t>
            </a:r>
            <a:r>
              <a:rPr lang="en-US" sz="1400" dirty="0" err="1" smtClean="0"/>
              <a:t>Dghaym</a:t>
            </a:r>
            <a:r>
              <a:rPr lang="en-US" sz="1400" dirty="0" smtClean="0"/>
              <a:t>, Tomas Fischer, Son Hoang, Klaus </a:t>
            </a:r>
            <a:r>
              <a:rPr lang="en-US" sz="1400" dirty="0" err="1" smtClean="0"/>
              <a:t>Reichl</a:t>
            </a:r>
            <a:r>
              <a:rPr lang="en-US" sz="1400" dirty="0" smtClean="0"/>
              <a:t>, Peter </a:t>
            </a:r>
            <a:r>
              <a:rPr lang="en-US" sz="1400" dirty="0" err="1" smtClean="0"/>
              <a:t>Tummeltshammer</a:t>
            </a:r>
            <a:endParaRPr lang="en-US" sz="1400" dirty="0" smtClean="0"/>
          </a:p>
          <a:p>
            <a:r>
              <a:rPr lang="en-US" sz="1400" i="1" dirty="0" smtClean="0"/>
              <a:t>Formal </a:t>
            </a:r>
            <a:r>
              <a:rPr lang="en-US" sz="1400" i="1" dirty="0"/>
              <a:t>modelling techniques for efficient development of railway control products </a:t>
            </a:r>
            <a:r>
              <a:rPr lang="en-US" sz="1400" dirty="0" smtClean="0"/>
              <a:t>,   Submitted </a:t>
            </a:r>
            <a:r>
              <a:rPr lang="en-US" sz="1400" dirty="0" err="1" smtClean="0"/>
              <a:t>RSSRail</a:t>
            </a:r>
            <a:r>
              <a:rPr lang="en-US" sz="1400" dirty="0" smtClean="0"/>
              <a:t> 2017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02" y="1334602"/>
            <a:ext cx="6249498" cy="421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4" y="4097921"/>
            <a:ext cx="4705815" cy="2295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0290" y="6020756"/>
            <a:ext cx="3601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ERS diagrams were initially developed by </a:t>
            </a:r>
          </a:p>
          <a:p>
            <a:r>
              <a:rPr lang="en-US" sz="1400" i="1" dirty="0" err="1" smtClean="0"/>
              <a:t>Asieh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Salehi</a:t>
            </a:r>
            <a:r>
              <a:rPr lang="en-US" sz="1400" i="1" dirty="0" smtClean="0"/>
              <a:t> and Michael Butler and extended by Dana </a:t>
            </a:r>
            <a:r>
              <a:rPr lang="en-US" sz="1400" i="1" dirty="0" err="1" smtClean="0"/>
              <a:t>Dghaym</a:t>
            </a:r>
            <a:endParaRPr lang="en-US" sz="14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954" y="60107"/>
            <a:ext cx="1830889" cy="4302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8317" y="1358636"/>
            <a:ext cx="2824063" cy="2427953"/>
            <a:chOff x="126194" y="984567"/>
            <a:chExt cx="2824063" cy="2427953"/>
          </a:xfrm>
        </p:grpSpPr>
        <p:sp>
          <p:nvSpPr>
            <p:cNvPr id="13" name="TextBox 12"/>
            <p:cNvSpPr txBox="1"/>
            <p:nvPr/>
          </p:nvSpPr>
          <p:spPr>
            <a:xfrm>
              <a:off x="156143" y="1184635"/>
              <a:ext cx="2794114" cy="2227885"/>
            </a:xfrm>
            <a:prstGeom prst="rect">
              <a:avLst/>
            </a:prstGeom>
            <a:solidFill>
              <a:srgbClr val="FFFFAE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769" y="1269437"/>
              <a:ext cx="2492952" cy="20347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6194" y="984567"/>
              <a:ext cx="2768308" cy="369332"/>
            </a:xfrm>
            <a:prstGeom prst="rect">
              <a:avLst/>
            </a:prstGeom>
            <a:solidFill>
              <a:srgbClr val="FFFFA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Paths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45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96626"/>
            <a:ext cx="8496300" cy="649288"/>
          </a:xfrm>
        </p:spPr>
        <p:txBody>
          <a:bodyPr/>
          <a:lstStyle/>
          <a:p>
            <a:r>
              <a:rPr lang="en-US" dirty="0" smtClean="0"/>
              <a:t>Mathematical extensions in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02018"/>
            <a:ext cx="8496300" cy="4114800"/>
          </a:xfrm>
        </p:spPr>
        <p:txBody>
          <a:bodyPr/>
          <a:lstStyle/>
          <a:p>
            <a:r>
              <a:rPr lang="en-US" dirty="0" smtClean="0"/>
              <a:t>New operators can be added to the Event-B notation using</a:t>
            </a:r>
            <a:endParaRPr lang="en-US" dirty="0"/>
          </a:p>
          <a:p>
            <a:pPr lvl="1"/>
            <a:r>
              <a:rPr lang="en-US" dirty="0" smtClean="0"/>
              <a:t>‘Theories’ (plug-in for Rodin)</a:t>
            </a:r>
          </a:p>
          <a:p>
            <a:r>
              <a:rPr lang="en-US" dirty="0" smtClean="0"/>
              <a:t>Operators correspond to entity associations, </a:t>
            </a:r>
          </a:p>
          <a:p>
            <a:r>
              <a:rPr lang="en-US" dirty="0" smtClean="0"/>
              <a:t>We would like to </a:t>
            </a:r>
            <a:r>
              <a:rPr lang="en-US" dirty="0" err="1" smtClean="0"/>
              <a:t>visualise</a:t>
            </a:r>
            <a:r>
              <a:rPr lang="en-US" dirty="0" smtClean="0"/>
              <a:t> these extensions using Class Diagrams</a:t>
            </a:r>
          </a:p>
          <a:p>
            <a:r>
              <a:rPr lang="en-US" dirty="0" smtClean="0"/>
              <a:t>Proposal (no tool support yet)</a:t>
            </a:r>
          </a:p>
          <a:p>
            <a:pPr lvl="1"/>
            <a:r>
              <a:rPr lang="en-US" dirty="0" smtClean="0"/>
              <a:t>The theory defines a new diagram node to represent  the operator</a:t>
            </a:r>
          </a:p>
          <a:p>
            <a:pPr lvl="1"/>
            <a:r>
              <a:rPr lang="en-US" dirty="0" smtClean="0"/>
              <a:t>The node can be used on Class diagrams when the theory is in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300" y="21005"/>
            <a:ext cx="5461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Son Hoang, Dana </a:t>
            </a:r>
            <a:r>
              <a:rPr lang="en-US" dirty="0" err="1" smtClean="0"/>
              <a:t>Dghaym</a:t>
            </a:r>
            <a:r>
              <a:rPr lang="en-US" dirty="0" smtClean="0"/>
              <a:t> and Michael Butler</a:t>
            </a:r>
          </a:p>
          <a:p>
            <a:r>
              <a:rPr lang="en-US" dirty="0"/>
              <a:t>Class-diagrams for Abstract Data Types </a:t>
            </a:r>
          </a:p>
          <a:p>
            <a:r>
              <a:rPr lang="en-US" dirty="0" smtClean="0"/>
              <a:t>ICTAC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954" y="60107"/>
            <a:ext cx="1830889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35" y="1385859"/>
            <a:ext cx="8496300" cy="649288"/>
          </a:xfrm>
        </p:spPr>
        <p:txBody>
          <a:bodyPr/>
          <a:lstStyle/>
          <a:p>
            <a:r>
              <a:rPr lang="en-US" dirty="0" smtClean="0"/>
              <a:t>Adding New Operators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300" y="21005"/>
            <a:ext cx="5461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Son Hoang, Dana </a:t>
            </a:r>
            <a:r>
              <a:rPr lang="en-US" dirty="0" err="1" smtClean="0"/>
              <a:t>Dghaym</a:t>
            </a:r>
            <a:r>
              <a:rPr lang="en-US" dirty="0" smtClean="0"/>
              <a:t> and Michael Butler</a:t>
            </a:r>
          </a:p>
          <a:p>
            <a:r>
              <a:rPr lang="en-US" dirty="0"/>
              <a:t>Class-diagrams for Abstract Data Types </a:t>
            </a:r>
          </a:p>
          <a:p>
            <a:r>
              <a:rPr lang="en-US" dirty="0" smtClean="0"/>
              <a:t>ICTAC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25" y="2623457"/>
            <a:ext cx="4317569" cy="3043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0297"/>
          <a:stretch/>
        </p:blipFill>
        <p:spPr>
          <a:xfrm>
            <a:off x="4506686" y="2987208"/>
            <a:ext cx="4387802" cy="2435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954" y="60107"/>
            <a:ext cx="1830889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935365"/>
          </a:xfrm>
        </p:spPr>
        <p:txBody>
          <a:bodyPr>
            <a:normAutofit/>
          </a:bodyPr>
          <a:lstStyle/>
          <a:p>
            <a:r>
              <a:rPr lang="en-GB" dirty="0"/>
              <a:t>Quick Overview of  </a:t>
            </a:r>
            <a:r>
              <a:rPr lang="en-GB" dirty="0" err="1"/>
              <a:t>iUML</a:t>
            </a:r>
            <a:r>
              <a:rPr lang="en-GB" dirty="0"/>
              <a:t>-B </a:t>
            </a:r>
          </a:p>
          <a:p>
            <a:r>
              <a:rPr lang="en-GB" b="1" dirty="0"/>
              <a:t>Recent Industrial collaborations involving </a:t>
            </a:r>
            <a:r>
              <a:rPr lang="en-GB" b="1" dirty="0" err="1"/>
              <a:t>iUML</a:t>
            </a:r>
            <a:r>
              <a:rPr lang="en-GB" b="1" dirty="0"/>
              <a:t>-B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Airbus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Thales		Enable-S3</a:t>
            </a:r>
          </a:p>
          <a:p>
            <a:pPr lvl="1"/>
            <a:r>
              <a:rPr lang="en-GB" b="1" dirty="0" smtClean="0"/>
              <a:t>AWE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Sandia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Future Directions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575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539949"/>
          </a:xfrm>
        </p:spPr>
        <p:txBody>
          <a:bodyPr/>
          <a:lstStyle/>
          <a:p>
            <a:pPr lvl="1"/>
            <a:r>
              <a:rPr lang="en-US" dirty="0" smtClean="0"/>
              <a:t>Hierarchical Components</a:t>
            </a:r>
          </a:p>
          <a:p>
            <a:pPr lvl="1"/>
            <a:r>
              <a:rPr lang="en-US" dirty="0" smtClean="0"/>
              <a:t>Connectors </a:t>
            </a:r>
            <a:r>
              <a:rPr lang="mr-IN" dirty="0" smtClean="0"/>
              <a:t>–</a:t>
            </a:r>
            <a:r>
              <a:rPr lang="en-US" dirty="0" smtClean="0"/>
              <a:t> timed buffers</a:t>
            </a:r>
          </a:p>
          <a:p>
            <a:pPr lvl="1"/>
            <a:r>
              <a:rPr lang="en-US" dirty="0" smtClean="0"/>
              <a:t>Component Operations </a:t>
            </a:r>
          </a:p>
          <a:p>
            <a:pPr lvl="2"/>
            <a:r>
              <a:rPr lang="en-US" dirty="0" smtClean="0"/>
              <a:t>Port Wake	respond to a value arriving on a port</a:t>
            </a:r>
          </a:p>
          <a:p>
            <a:pPr lvl="2"/>
            <a:r>
              <a:rPr lang="en-US" dirty="0" smtClean="0"/>
              <a:t>Self Wake	respond at a future point in time</a:t>
            </a:r>
          </a:p>
          <a:p>
            <a:pPr lvl="1"/>
            <a:r>
              <a:rPr lang="en-US" dirty="0" err="1" smtClean="0"/>
              <a:t>Synchronised</a:t>
            </a:r>
            <a:r>
              <a:rPr lang="en-US" dirty="0" smtClean="0"/>
              <a:t> state-machines</a:t>
            </a:r>
          </a:p>
          <a:p>
            <a:pPr lvl="1"/>
            <a:r>
              <a:rPr lang="en-US" dirty="0" smtClean="0"/>
              <a:t>VHDL generation</a:t>
            </a:r>
          </a:p>
          <a:p>
            <a:r>
              <a:rPr lang="en-US" dirty="0" smtClean="0"/>
              <a:t>Developed for AWE Ltd</a:t>
            </a:r>
          </a:p>
          <a:p>
            <a:pPr lvl="1"/>
            <a:r>
              <a:rPr lang="en-US" dirty="0" smtClean="0"/>
              <a:t>But now open source</a:t>
            </a:r>
          </a:p>
          <a:p>
            <a:r>
              <a:rPr lang="en-US" dirty="0" smtClean="0"/>
              <a:t>Same infrastructure as 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2887"/>
            <a:ext cx="4708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Michael Butler,</a:t>
            </a:r>
            <a:r>
              <a:rPr lang="en-US" sz="1400" dirty="0"/>
              <a:t> </a:t>
            </a:r>
            <a:r>
              <a:rPr lang="en-US" sz="1400" dirty="0" smtClean="0"/>
              <a:t>John Colley,</a:t>
            </a:r>
            <a:r>
              <a:rPr lang="en-US" sz="1400" dirty="0"/>
              <a:t> </a:t>
            </a:r>
            <a:r>
              <a:rPr lang="en-US" sz="1400" dirty="0" smtClean="0"/>
              <a:t>Andrew Edmunds,</a:t>
            </a:r>
            <a:r>
              <a:rPr lang="en-US" sz="1400" dirty="0"/>
              <a:t> Neil</a:t>
            </a:r>
            <a:r>
              <a:rPr lang="en-US" sz="1400" dirty="0" smtClean="0"/>
              <a:t> Evans,</a:t>
            </a:r>
            <a:r>
              <a:rPr lang="en-US" sz="1400" dirty="0"/>
              <a:t> </a:t>
            </a:r>
            <a:r>
              <a:rPr lang="en-US" sz="1400" dirty="0" smtClean="0"/>
              <a:t>Neil Grant</a:t>
            </a:r>
            <a:r>
              <a:rPr lang="en-US" sz="1400" dirty="0"/>
              <a:t> and </a:t>
            </a:r>
            <a:r>
              <a:rPr lang="en-US" sz="1400" dirty="0" smtClean="0"/>
              <a:t>Helen Marshall,</a:t>
            </a:r>
            <a:r>
              <a:rPr lang="en-US" sz="1400" dirty="0"/>
              <a:t> (2013) </a:t>
            </a:r>
            <a:endParaRPr lang="en-US" sz="1400" dirty="0" smtClean="0"/>
          </a:p>
          <a:p>
            <a:r>
              <a:rPr lang="en-US" sz="1400" u="sng" dirty="0" smtClean="0">
                <a:hlinkClick r:id="rId2"/>
              </a:rPr>
              <a:t>Modelling </a:t>
            </a:r>
            <a:r>
              <a:rPr lang="en-US" sz="1400" u="sng" dirty="0">
                <a:hlinkClick r:id="rId2"/>
              </a:rPr>
              <a:t>and Refinement in CODA</a:t>
            </a:r>
            <a:r>
              <a:rPr lang="en-US" sz="1400" dirty="0"/>
              <a:t> At </a:t>
            </a:r>
            <a:r>
              <a:rPr lang="en-US" sz="1400" i="1" dirty="0"/>
              <a:t>Refine</a:t>
            </a:r>
            <a:r>
              <a:rPr lang="en-US" sz="1400" dirty="0"/>
              <a:t>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014" y="180975"/>
            <a:ext cx="1033212" cy="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2887"/>
            <a:ext cx="4708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Michael Butler,</a:t>
            </a:r>
            <a:r>
              <a:rPr lang="en-US" sz="1400" dirty="0"/>
              <a:t> </a:t>
            </a:r>
            <a:r>
              <a:rPr lang="en-US" sz="1400" dirty="0" smtClean="0"/>
              <a:t>John Colley,</a:t>
            </a:r>
            <a:r>
              <a:rPr lang="en-US" sz="1400" dirty="0"/>
              <a:t> </a:t>
            </a:r>
            <a:r>
              <a:rPr lang="en-US" sz="1400" dirty="0" smtClean="0"/>
              <a:t>Andrew Edmunds,</a:t>
            </a:r>
            <a:r>
              <a:rPr lang="en-US" sz="1400" dirty="0"/>
              <a:t> Neil</a:t>
            </a:r>
            <a:r>
              <a:rPr lang="en-US" sz="1400" dirty="0" smtClean="0"/>
              <a:t> Evans,</a:t>
            </a:r>
            <a:r>
              <a:rPr lang="en-US" sz="1400" dirty="0"/>
              <a:t> </a:t>
            </a:r>
            <a:r>
              <a:rPr lang="en-US" sz="1400" dirty="0" smtClean="0"/>
              <a:t>Neil Grant</a:t>
            </a:r>
            <a:r>
              <a:rPr lang="en-US" sz="1400" dirty="0"/>
              <a:t> and </a:t>
            </a:r>
            <a:r>
              <a:rPr lang="en-US" sz="1400" dirty="0" smtClean="0"/>
              <a:t>Helen Marshall,</a:t>
            </a:r>
            <a:r>
              <a:rPr lang="en-US" sz="1400" dirty="0"/>
              <a:t> (2013) </a:t>
            </a:r>
            <a:endParaRPr lang="en-US" sz="1400" dirty="0" smtClean="0"/>
          </a:p>
          <a:p>
            <a:r>
              <a:rPr lang="en-US" sz="1400" u="sng" dirty="0" smtClean="0">
                <a:hlinkClick r:id="rId2"/>
              </a:rPr>
              <a:t>Modelling </a:t>
            </a:r>
            <a:r>
              <a:rPr lang="en-US" sz="1400" u="sng" dirty="0">
                <a:hlinkClick r:id="rId2"/>
              </a:rPr>
              <a:t>and Refinement in CODA</a:t>
            </a:r>
            <a:r>
              <a:rPr lang="en-US" sz="1400" dirty="0"/>
              <a:t> At </a:t>
            </a:r>
            <a:r>
              <a:rPr lang="en-US" sz="1400" i="1" dirty="0"/>
              <a:t>Refine</a:t>
            </a:r>
            <a:r>
              <a:rPr lang="en-US" sz="1400" dirty="0"/>
              <a:t>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014" y="180975"/>
            <a:ext cx="1033212" cy="72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3" y="1557338"/>
            <a:ext cx="5804338" cy="29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2887"/>
            <a:ext cx="4708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Michael Butler,</a:t>
            </a:r>
            <a:r>
              <a:rPr lang="en-US" sz="1400" dirty="0"/>
              <a:t> </a:t>
            </a:r>
            <a:r>
              <a:rPr lang="en-US" sz="1400" dirty="0" smtClean="0"/>
              <a:t>John Colley,</a:t>
            </a:r>
            <a:r>
              <a:rPr lang="en-US" sz="1400" dirty="0"/>
              <a:t> </a:t>
            </a:r>
            <a:r>
              <a:rPr lang="en-US" sz="1400" dirty="0" smtClean="0"/>
              <a:t>Andrew Edmunds,</a:t>
            </a:r>
            <a:r>
              <a:rPr lang="en-US" sz="1400" dirty="0"/>
              <a:t> Neil</a:t>
            </a:r>
            <a:r>
              <a:rPr lang="en-US" sz="1400" dirty="0" smtClean="0"/>
              <a:t> Evans,</a:t>
            </a:r>
            <a:r>
              <a:rPr lang="en-US" sz="1400" dirty="0"/>
              <a:t> </a:t>
            </a:r>
            <a:r>
              <a:rPr lang="en-US" sz="1400" dirty="0" smtClean="0"/>
              <a:t>Neil Grant</a:t>
            </a:r>
            <a:r>
              <a:rPr lang="en-US" sz="1400" dirty="0"/>
              <a:t> and </a:t>
            </a:r>
            <a:r>
              <a:rPr lang="en-US" sz="1400" dirty="0" smtClean="0"/>
              <a:t>Helen Marshall,</a:t>
            </a:r>
            <a:r>
              <a:rPr lang="en-US" sz="1400" dirty="0"/>
              <a:t> (2013) </a:t>
            </a:r>
            <a:endParaRPr lang="en-US" sz="1400" dirty="0" smtClean="0"/>
          </a:p>
          <a:p>
            <a:r>
              <a:rPr lang="en-US" sz="1400" u="sng" dirty="0" smtClean="0">
                <a:hlinkClick r:id="rId2"/>
              </a:rPr>
              <a:t>Modelling </a:t>
            </a:r>
            <a:r>
              <a:rPr lang="en-US" sz="1400" u="sng" dirty="0">
                <a:hlinkClick r:id="rId2"/>
              </a:rPr>
              <a:t>and Refinement in CODA</a:t>
            </a:r>
            <a:r>
              <a:rPr lang="en-US" sz="1400" dirty="0"/>
              <a:t> At </a:t>
            </a:r>
            <a:r>
              <a:rPr lang="en-US" sz="1400" i="1" dirty="0"/>
              <a:t>Refine</a:t>
            </a:r>
            <a:r>
              <a:rPr lang="en-US" sz="1400" dirty="0"/>
              <a:t>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014" y="180975"/>
            <a:ext cx="1033212" cy="72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3" y="1557338"/>
            <a:ext cx="5804338" cy="2910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738" y="2599340"/>
            <a:ext cx="6516413" cy="352398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950" y="1366471"/>
            <a:ext cx="2874360" cy="25333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10540" y="1369782"/>
            <a:ext cx="270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When a value arrives on a port,</a:t>
            </a:r>
          </a:p>
          <a:p>
            <a:r>
              <a:rPr lang="en-US" sz="1400" i="1" dirty="0" smtClean="0"/>
              <a:t>The clock cannot progress until a </a:t>
            </a:r>
            <a:r>
              <a:rPr lang="en-US" sz="1400" i="1" dirty="0" err="1" smtClean="0"/>
              <a:t>PortWake</a:t>
            </a:r>
            <a:r>
              <a:rPr lang="en-US" sz="1400" i="1" dirty="0" smtClean="0"/>
              <a:t> operation has handled it</a:t>
            </a:r>
          </a:p>
        </p:txBody>
      </p:sp>
    </p:spTree>
    <p:extLst>
      <p:ext uri="{BB962C8B-B14F-4D97-AF65-F5344CB8AC3E}">
        <p14:creationId xmlns:p14="http://schemas.microsoft.com/office/powerpoint/2010/main" val="978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209132"/>
            <a:ext cx="8496300" cy="649288"/>
          </a:xfrm>
        </p:spPr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iUML</a:t>
            </a:r>
            <a:r>
              <a:rPr lang="en-US" dirty="0" smtClean="0"/>
              <a:t>-B State-machines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23268"/>
            <a:ext cx="9144000" cy="41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8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 - decomposition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2887"/>
            <a:ext cx="4708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Michael Butler,</a:t>
            </a:r>
            <a:r>
              <a:rPr lang="en-US" sz="1400" dirty="0"/>
              <a:t> </a:t>
            </a:r>
            <a:r>
              <a:rPr lang="en-US" sz="1400" dirty="0" smtClean="0"/>
              <a:t>John Colley,</a:t>
            </a:r>
            <a:r>
              <a:rPr lang="en-US" sz="1400" dirty="0"/>
              <a:t> </a:t>
            </a:r>
            <a:r>
              <a:rPr lang="en-US" sz="1400" dirty="0" smtClean="0"/>
              <a:t>Andrew Edmunds,</a:t>
            </a:r>
            <a:r>
              <a:rPr lang="en-US" sz="1400" dirty="0"/>
              <a:t> Neil</a:t>
            </a:r>
            <a:r>
              <a:rPr lang="en-US" sz="1400" dirty="0" smtClean="0"/>
              <a:t> Evans,</a:t>
            </a:r>
            <a:r>
              <a:rPr lang="en-US" sz="1400" dirty="0"/>
              <a:t> </a:t>
            </a:r>
            <a:r>
              <a:rPr lang="en-US" sz="1400" dirty="0" smtClean="0"/>
              <a:t>Neil Grant</a:t>
            </a:r>
            <a:r>
              <a:rPr lang="en-US" sz="1400" dirty="0"/>
              <a:t> and </a:t>
            </a:r>
            <a:r>
              <a:rPr lang="en-US" sz="1400" dirty="0" smtClean="0"/>
              <a:t>Helen Marshall,</a:t>
            </a:r>
            <a:r>
              <a:rPr lang="en-US" sz="1400" dirty="0"/>
              <a:t> (2013) </a:t>
            </a:r>
            <a:endParaRPr lang="en-US" sz="1400" dirty="0" smtClean="0"/>
          </a:p>
          <a:p>
            <a:r>
              <a:rPr lang="en-US" sz="1400" u="sng" dirty="0" smtClean="0">
                <a:hlinkClick r:id="rId3"/>
              </a:rPr>
              <a:t>Modelling </a:t>
            </a:r>
            <a:r>
              <a:rPr lang="en-US" sz="1400" u="sng" dirty="0">
                <a:hlinkClick r:id="rId3"/>
              </a:rPr>
              <a:t>and Refinement in CODA</a:t>
            </a:r>
            <a:r>
              <a:rPr lang="en-US" sz="1400" dirty="0"/>
              <a:t> At </a:t>
            </a:r>
            <a:r>
              <a:rPr lang="en-US" sz="1400" i="1" dirty="0"/>
              <a:t>Refine</a:t>
            </a:r>
            <a:r>
              <a:rPr lang="en-US" sz="1400" dirty="0"/>
              <a:t>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014" y="180975"/>
            <a:ext cx="1033212" cy="72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32" y="2284413"/>
            <a:ext cx="7195671" cy="3608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45791" y="2129089"/>
            <a:ext cx="2129419" cy="3919002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57960" y="2284413"/>
            <a:ext cx="1394369" cy="130628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96867" y="4777232"/>
            <a:ext cx="1615066" cy="1115536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33171" y="2843561"/>
            <a:ext cx="1661532" cy="15500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95213" y="5356749"/>
            <a:ext cx="1157179" cy="107203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(Re-)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charset="0"/>
                <a:ea typeface="ＭＳ Ｐゴシック" charset="-128"/>
                <a:cs typeface="ＭＳ Ｐゴシック" charset="-128"/>
              </a:rPr>
              <a:t>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omposition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  <a:cs typeface="ＭＳ Ｐゴシック" charset="-128"/>
              </a:rPr>
              <a:t>machine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3445" y="1557338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Using ‘Shared event’</a:t>
            </a:r>
          </a:p>
          <a:p>
            <a:r>
              <a:rPr lang="en-US" i="1" dirty="0" smtClean="0"/>
              <a:t> decomposition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67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CODA is designed as a hardware modelling tool</a:t>
            </a:r>
          </a:p>
          <a:p>
            <a:pPr lvl="1"/>
            <a:r>
              <a:rPr lang="en-US" dirty="0" smtClean="0"/>
              <a:t>Timed channels</a:t>
            </a:r>
          </a:p>
          <a:p>
            <a:r>
              <a:rPr lang="en-US" dirty="0" smtClean="0"/>
              <a:t>We would like something similar but more general for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Looking at adding </a:t>
            </a:r>
            <a:r>
              <a:rPr lang="en-US" dirty="0" err="1" smtClean="0"/>
              <a:t>SysML</a:t>
            </a:r>
            <a:r>
              <a:rPr lang="en-US" dirty="0" smtClean="0"/>
              <a:t> style diagrams to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</a:p>
          <a:p>
            <a:pPr lvl="1"/>
            <a:r>
              <a:rPr lang="en-US" dirty="0" smtClean="0"/>
              <a:t>Block diagrams, internal block diagrams</a:t>
            </a:r>
          </a:p>
          <a:p>
            <a:pPr lvl="1"/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60" y="118844"/>
            <a:ext cx="251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With </a:t>
            </a:r>
            <a:r>
              <a:rPr lang="en-US" dirty="0"/>
              <a:t>Sophia Meacham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45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935365"/>
          </a:xfrm>
        </p:spPr>
        <p:txBody>
          <a:bodyPr>
            <a:normAutofit/>
          </a:bodyPr>
          <a:lstStyle/>
          <a:p>
            <a:r>
              <a:rPr lang="en-GB" dirty="0"/>
              <a:t>Quick Overview of  </a:t>
            </a:r>
            <a:r>
              <a:rPr lang="en-GB" dirty="0" err="1"/>
              <a:t>iUML</a:t>
            </a:r>
            <a:r>
              <a:rPr lang="en-GB" dirty="0"/>
              <a:t>-B </a:t>
            </a:r>
          </a:p>
          <a:p>
            <a:r>
              <a:rPr lang="en-GB" b="1" dirty="0"/>
              <a:t>Recent Industrial collaborations involving </a:t>
            </a:r>
            <a:r>
              <a:rPr lang="en-GB" b="1" dirty="0" err="1"/>
              <a:t>iUML</a:t>
            </a:r>
            <a:r>
              <a:rPr lang="en-GB" b="1" dirty="0"/>
              <a:t>-B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Airbus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Thales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AWE</a:t>
            </a:r>
          </a:p>
          <a:p>
            <a:pPr lvl="1"/>
            <a:r>
              <a:rPr lang="en-GB" b="1" dirty="0" smtClean="0"/>
              <a:t>Sandia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Future Directions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48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93961"/>
            <a:ext cx="8496300" cy="649288"/>
          </a:xfrm>
        </p:spPr>
        <p:txBody>
          <a:bodyPr/>
          <a:lstStyle/>
          <a:p>
            <a:r>
              <a:rPr lang="en-US" dirty="0" smtClean="0"/>
              <a:t>Run 2 completion +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29161"/>
            <a:ext cx="8496300" cy="4092498"/>
          </a:xfrm>
        </p:spPr>
        <p:txBody>
          <a:bodyPr/>
          <a:lstStyle/>
          <a:p>
            <a:r>
              <a:rPr lang="en-US" dirty="0" smtClean="0"/>
              <a:t>Sandia want run-to-completion state-chart semantics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Harel</a:t>
            </a:r>
            <a:r>
              <a:rPr lang="en-US" dirty="0" smtClean="0"/>
              <a:t>, UML, </a:t>
            </a:r>
            <a:r>
              <a:rPr lang="en-US" dirty="0" smtClean="0">
                <a:solidFill>
                  <a:srgbClr val="FF0000"/>
                </a:solidFill>
              </a:rPr>
              <a:t>SCXML</a:t>
            </a:r>
          </a:p>
          <a:p>
            <a:pPr lvl="1"/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US" dirty="0"/>
              <a:t>b</a:t>
            </a:r>
            <a:r>
              <a:rPr lang="en-US" dirty="0" smtClean="0"/>
              <a:t>ut with refinement</a:t>
            </a:r>
          </a:p>
          <a:p>
            <a:r>
              <a:rPr lang="en-US" dirty="0" smtClean="0"/>
              <a:t>Initial attempt</a:t>
            </a:r>
          </a:p>
          <a:p>
            <a:pPr lvl="1"/>
            <a:r>
              <a:rPr lang="en-US" dirty="0" smtClean="0"/>
              <a:t>Extended SCXML meta-model </a:t>
            </a:r>
          </a:p>
          <a:p>
            <a:pPr lvl="2"/>
            <a:r>
              <a:rPr lang="en-US" dirty="0" smtClean="0"/>
              <a:t>New attribute gives element refinement level</a:t>
            </a:r>
          </a:p>
          <a:p>
            <a:pPr lvl="1"/>
            <a:r>
              <a:rPr lang="en-US" dirty="0" smtClean="0"/>
              <a:t>Translate into </a:t>
            </a:r>
            <a:r>
              <a:rPr lang="en-US" dirty="0" err="1" smtClean="0"/>
              <a:t>iUML</a:t>
            </a:r>
            <a:r>
              <a:rPr lang="en-US" dirty="0" smtClean="0"/>
              <a:t>-B State-machine</a:t>
            </a:r>
          </a:p>
          <a:p>
            <a:pPr lvl="2"/>
            <a:r>
              <a:rPr lang="en-US" dirty="0" smtClean="0"/>
              <a:t>Many refinements from one SCXML </a:t>
            </a:r>
            <a:r>
              <a:rPr lang="en-US" dirty="0" err="1" smtClean="0"/>
              <a:t>statechart</a:t>
            </a:r>
            <a:endParaRPr lang="en-US" dirty="0" smtClean="0"/>
          </a:p>
          <a:p>
            <a:pPr lvl="1"/>
            <a:r>
              <a:rPr lang="en-US" dirty="0" smtClean="0"/>
              <a:t>.. But we didn’t capture the run to completion semantics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58"/>
          <a:stretch/>
        </p:blipFill>
        <p:spPr>
          <a:xfrm>
            <a:off x="4527394" y="132479"/>
            <a:ext cx="1993901" cy="775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663" y="132479"/>
            <a:ext cx="3980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ith </a:t>
            </a:r>
            <a:r>
              <a:rPr lang="en-US" sz="1400" b="1" dirty="0" smtClean="0"/>
              <a:t>Karla Morris</a:t>
            </a:r>
            <a:r>
              <a:rPr lang="en-US" sz="1400" dirty="0" smtClean="0"/>
              <a:t>, (2016), </a:t>
            </a:r>
          </a:p>
          <a:p>
            <a:r>
              <a:rPr lang="en-US" sz="1400" dirty="0" smtClean="0"/>
              <a:t>Reconciling </a:t>
            </a:r>
            <a:r>
              <a:rPr lang="en-US" sz="1400" dirty="0"/>
              <a:t>SCXML </a:t>
            </a:r>
            <a:r>
              <a:rPr lang="en-US" sz="1400" dirty="0" err="1"/>
              <a:t>Statechart</a:t>
            </a:r>
            <a:r>
              <a:rPr lang="en-US" sz="1400" dirty="0"/>
              <a:t> Representations and Event-B Lower Level </a:t>
            </a:r>
            <a:r>
              <a:rPr lang="en-US" sz="1400" dirty="0" smtClean="0"/>
              <a:t>Semantics, HCCV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7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2 completion +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610" y="2051823"/>
            <a:ext cx="5653668" cy="3763189"/>
          </a:xfrm>
        </p:spPr>
        <p:txBody>
          <a:bodyPr/>
          <a:lstStyle/>
          <a:p>
            <a:r>
              <a:rPr lang="en-US" dirty="0" smtClean="0"/>
              <a:t>Second attempt</a:t>
            </a:r>
          </a:p>
          <a:p>
            <a:pPr lvl="1"/>
            <a:r>
              <a:rPr lang="en-US" dirty="0" smtClean="0"/>
              <a:t>Model the R2C simulation ‘engine’</a:t>
            </a:r>
          </a:p>
          <a:p>
            <a:r>
              <a:rPr lang="en-US" dirty="0" err="1" smtClean="0"/>
              <a:t>SCXML_nextTrigger</a:t>
            </a:r>
            <a:r>
              <a:rPr lang="en-US" dirty="0" smtClean="0"/>
              <a:t> must not fire until all enabled user transitions have completed.</a:t>
            </a:r>
          </a:p>
          <a:p>
            <a:r>
              <a:rPr lang="en-US" dirty="0" smtClean="0"/>
              <a:t>Problem: </a:t>
            </a:r>
          </a:p>
          <a:p>
            <a:pPr lvl="1"/>
            <a:r>
              <a:rPr lang="en-US" dirty="0" smtClean="0"/>
              <a:t>If we strengthen the user guards,</a:t>
            </a:r>
          </a:p>
          <a:p>
            <a:pPr lvl="1"/>
            <a:r>
              <a:rPr lang="en-US" dirty="0" smtClean="0"/>
              <a:t>Weaken the completion guard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58"/>
          <a:stretch/>
        </p:blipFill>
        <p:spPr>
          <a:xfrm>
            <a:off x="4527394" y="132479"/>
            <a:ext cx="1993901" cy="775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663" y="132479"/>
            <a:ext cx="3980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ith </a:t>
            </a:r>
            <a:r>
              <a:rPr lang="en-US" sz="1400" b="1" dirty="0" smtClean="0"/>
              <a:t>Karla Morris</a:t>
            </a:r>
            <a:r>
              <a:rPr lang="en-US" sz="1400" dirty="0" smtClean="0"/>
              <a:t>, (2016</a:t>
            </a:r>
            <a:r>
              <a:rPr lang="en-US" sz="1400" smtClean="0"/>
              <a:t>), </a:t>
            </a:r>
          </a:p>
          <a:p>
            <a:r>
              <a:rPr lang="en-US" sz="1400" smtClean="0"/>
              <a:t>Reconciling </a:t>
            </a:r>
            <a:r>
              <a:rPr lang="en-US" sz="1400" dirty="0"/>
              <a:t>SCXML </a:t>
            </a:r>
            <a:r>
              <a:rPr lang="en-US" sz="1400" dirty="0" err="1"/>
              <a:t>Statechart</a:t>
            </a:r>
            <a:r>
              <a:rPr lang="en-US" sz="1400" dirty="0"/>
              <a:t> Representations and Event-B Lower Level </a:t>
            </a:r>
            <a:r>
              <a:rPr lang="en-US" sz="1400" dirty="0" smtClean="0"/>
              <a:t>Semantics, HCCV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5" y="1819963"/>
            <a:ext cx="2655942" cy="3850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4" name="Curved Right Arrow 13"/>
          <p:cNvSpPr/>
          <p:nvPr/>
        </p:nvSpPr>
        <p:spPr bwMode="auto">
          <a:xfrm>
            <a:off x="566057" y="4035073"/>
            <a:ext cx="293913" cy="275274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urved Right Arrow 14"/>
          <p:cNvSpPr/>
          <p:nvPr/>
        </p:nvSpPr>
        <p:spPr bwMode="auto">
          <a:xfrm>
            <a:off x="566057" y="5024409"/>
            <a:ext cx="293913" cy="320476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51554" y="3849544"/>
            <a:ext cx="92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Users triggered transitions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-151554" y="5058274"/>
            <a:ext cx="103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Users </a:t>
            </a:r>
            <a:r>
              <a:rPr lang="en-US" sz="1200" dirty="0" err="1" smtClean="0"/>
              <a:t>untriggered</a:t>
            </a:r>
            <a:r>
              <a:rPr lang="en-US" sz="1200" dirty="0" smtClean="0"/>
              <a:t> transitions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7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935365"/>
          </a:xfrm>
        </p:spPr>
        <p:txBody>
          <a:bodyPr>
            <a:normAutofit/>
          </a:bodyPr>
          <a:lstStyle/>
          <a:p>
            <a:r>
              <a:rPr lang="en-GB" dirty="0"/>
              <a:t>Quick Overview of  </a:t>
            </a:r>
            <a:r>
              <a:rPr lang="en-GB" dirty="0" err="1"/>
              <a:t>iUML</a:t>
            </a:r>
            <a:r>
              <a:rPr lang="en-GB" dirty="0"/>
              <a:t>-B </a:t>
            </a:r>
          </a:p>
          <a:p>
            <a:r>
              <a:rPr lang="en-GB" dirty="0"/>
              <a:t>Recent Industrial collaborations involving </a:t>
            </a:r>
            <a:r>
              <a:rPr lang="en-GB" dirty="0" err="1"/>
              <a:t>iUML</a:t>
            </a:r>
            <a:r>
              <a:rPr lang="en-GB" dirty="0"/>
              <a:t>-B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Airbus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Thales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AWE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Sandia</a:t>
            </a:r>
          </a:p>
          <a:p>
            <a:r>
              <a:rPr lang="en-GB" b="1" dirty="0" smtClean="0"/>
              <a:t>Future Directions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967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450216"/>
          </a:xfrm>
        </p:spPr>
        <p:txBody>
          <a:bodyPr/>
          <a:lstStyle/>
          <a:p>
            <a:r>
              <a:rPr lang="en-US" dirty="0" smtClean="0"/>
              <a:t>Class Diagram to support new operators  (‘Theories’)</a:t>
            </a:r>
          </a:p>
          <a:p>
            <a:r>
              <a:rPr lang="en-US" dirty="0" smtClean="0"/>
              <a:t>Integration of ERS into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</a:p>
          <a:p>
            <a:r>
              <a:rPr lang="en-US" dirty="0" smtClean="0"/>
              <a:t>Component diagrams in </a:t>
            </a:r>
            <a:r>
              <a:rPr lang="en-US" dirty="0" err="1" smtClean="0"/>
              <a:t>iUML</a:t>
            </a:r>
            <a:r>
              <a:rPr lang="en-US" dirty="0" smtClean="0"/>
              <a:t>-B (like </a:t>
            </a:r>
            <a:r>
              <a:rPr lang="en-US" dirty="0" err="1" smtClean="0"/>
              <a:t>SysML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(de)composition as in CODA</a:t>
            </a:r>
          </a:p>
          <a:p>
            <a:endParaRPr lang="en-US" dirty="0" smtClean="0"/>
          </a:p>
          <a:p>
            <a:r>
              <a:rPr lang="en-US" dirty="0" smtClean="0"/>
              <a:t>Other things driven by EnableS3</a:t>
            </a:r>
          </a:p>
          <a:p>
            <a:pPr lvl="1"/>
            <a:r>
              <a:rPr lang="en-US" dirty="0" smtClean="0"/>
              <a:t>HUTN </a:t>
            </a:r>
            <a:r>
              <a:rPr lang="mr-IN" dirty="0" smtClean="0"/>
              <a:t>–</a:t>
            </a:r>
            <a:r>
              <a:rPr lang="en-US" dirty="0" smtClean="0"/>
              <a:t> text </a:t>
            </a:r>
            <a:r>
              <a:rPr lang="en-US" dirty="0" smtClean="0"/>
              <a:t>persistence for </a:t>
            </a:r>
            <a:r>
              <a:rPr lang="en-US" dirty="0" err="1" smtClean="0"/>
              <a:t>iUML</a:t>
            </a:r>
            <a:r>
              <a:rPr lang="en-US" dirty="0" smtClean="0"/>
              <a:t>-B</a:t>
            </a:r>
            <a:endParaRPr lang="en-US" dirty="0" smtClean="0"/>
          </a:p>
          <a:p>
            <a:pPr lvl="1"/>
            <a:r>
              <a:rPr lang="en-US" dirty="0" smtClean="0"/>
              <a:t>DSLs for configuring product-line to a specific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209132"/>
            <a:ext cx="8496300" cy="649288"/>
          </a:xfrm>
        </p:spPr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iUML</a:t>
            </a:r>
            <a:r>
              <a:rPr lang="en-US" dirty="0" smtClean="0"/>
              <a:t>-B State-machines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44125"/>
            <a:ext cx="9144000" cy="4438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8876" y="1858420"/>
            <a:ext cx="42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T</a:t>
            </a:r>
            <a:r>
              <a:rPr lang="en-US" i="1" smtClean="0">
                <a:solidFill>
                  <a:srgbClr val="FF0000"/>
                </a:solidFill>
              </a:rPr>
              <a:t>ranslation </a:t>
            </a:r>
            <a:r>
              <a:rPr lang="en-US" i="1" dirty="0" smtClean="0">
                <a:solidFill>
                  <a:srgbClr val="FF0000"/>
                </a:solidFill>
              </a:rPr>
              <a:t>also supports lifting state-machines to Class instances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6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209132"/>
            <a:ext cx="8496300" cy="649288"/>
          </a:xfrm>
        </p:spPr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iUML</a:t>
            </a:r>
            <a:r>
              <a:rPr lang="en-US" dirty="0" smtClean="0"/>
              <a:t>-B State-machines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22044"/>
            <a:ext cx="9144000" cy="38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4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State-machine animation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06" y="1686303"/>
            <a:ext cx="9144000" cy="51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935365"/>
          </a:xfrm>
        </p:spPr>
        <p:txBody>
          <a:bodyPr>
            <a:normAutofit/>
          </a:bodyPr>
          <a:lstStyle/>
          <a:p>
            <a:r>
              <a:rPr lang="en-GB" dirty="0"/>
              <a:t>Quick Overview of  </a:t>
            </a:r>
            <a:r>
              <a:rPr lang="en-GB" dirty="0" err="1"/>
              <a:t>iUML</a:t>
            </a:r>
            <a:r>
              <a:rPr lang="en-GB" dirty="0"/>
              <a:t>-B </a:t>
            </a:r>
          </a:p>
          <a:p>
            <a:r>
              <a:rPr lang="en-GB" b="1" dirty="0"/>
              <a:t>Recent Industrial collaborations involving </a:t>
            </a:r>
            <a:r>
              <a:rPr lang="en-GB" b="1" dirty="0" err="1"/>
              <a:t>iUML</a:t>
            </a:r>
            <a:r>
              <a:rPr lang="en-GB" b="1" dirty="0"/>
              <a:t>-B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Airbus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Thales		Enable-S3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AWE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Sandia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Future Directions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114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electroni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Brand_powerpoint.potx</Template>
  <TotalTime>10233</TotalTime>
  <Words>1464</Words>
  <Application>Microsoft Macintosh PowerPoint</Application>
  <PresentationFormat>On-screen Show (4:3)</PresentationFormat>
  <Paragraphs>420</Paragraphs>
  <Slides>57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Calibri</vt:lpstr>
      <vt:lpstr>Georgia</vt:lpstr>
      <vt:lpstr>Lucida Sans</vt:lpstr>
      <vt:lpstr>Mangal</vt:lpstr>
      <vt:lpstr>ＭＳ Ｐゴシック</vt:lpstr>
      <vt:lpstr>Verdana</vt:lpstr>
      <vt:lpstr>Wingdings</vt:lpstr>
      <vt:lpstr>Arial</vt:lpstr>
      <vt:lpstr>uos_ppt__template_electronics</vt:lpstr>
      <vt:lpstr>iUML-B and industrial collaborations</vt:lpstr>
      <vt:lpstr>Outline of talk</vt:lpstr>
      <vt:lpstr>Overview of iUML-B Class Diagrams</vt:lpstr>
      <vt:lpstr>Overview of iUML-B Class Diagrams</vt:lpstr>
      <vt:lpstr>Overview of iUML-B State-machines</vt:lpstr>
      <vt:lpstr>Overview of iUML-B State-machines</vt:lpstr>
      <vt:lpstr>Overview of iUML-B State-machines</vt:lpstr>
      <vt:lpstr>State-machine animation</vt:lpstr>
      <vt:lpstr>Outline of talk</vt:lpstr>
      <vt:lpstr>Enable-S3   - Horizon 2020 project</vt:lpstr>
      <vt:lpstr>Outline of talk</vt:lpstr>
      <vt:lpstr>Analysing Security protocols in iUML-B</vt:lpstr>
      <vt:lpstr>Example system:  Virtual LANs</vt:lpstr>
      <vt:lpstr>VLAN</vt:lpstr>
      <vt:lpstr>VLAN</vt:lpstr>
      <vt:lpstr>VLAN</vt:lpstr>
      <vt:lpstr>VLAN</vt:lpstr>
      <vt:lpstr>VLAN</vt:lpstr>
      <vt:lpstr>VLAN</vt:lpstr>
      <vt:lpstr>Native VLAN</vt:lpstr>
      <vt:lpstr>Native VLAN</vt:lpstr>
      <vt:lpstr>Native VLAN</vt:lpstr>
      <vt:lpstr>Native VLAN</vt:lpstr>
      <vt:lpstr>Native VLAN</vt:lpstr>
      <vt:lpstr>Native VLAN</vt:lpstr>
      <vt:lpstr>Approach</vt:lpstr>
      <vt:lpstr>Abstract model of security property</vt:lpstr>
      <vt:lpstr>Approach</vt:lpstr>
      <vt:lpstr>Refined model of security design</vt:lpstr>
      <vt:lpstr>Second Refinement:  Tagging</vt:lpstr>
      <vt:lpstr>Proof</vt:lpstr>
      <vt:lpstr>Counter-example</vt:lpstr>
      <vt:lpstr>Counter-example</vt:lpstr>
      <vt:lpstr>Counter-example</vt:lpstr>
      <vt:lpstr>Counter-example</vt:lpstr>
      <vt:lpstr>Counter-example</vt:lpstr>
      <vt:lpstr>Counter-example</vt:lpstr>
      <vt:lpstr>Counter-example</vt:lpstr>
      <vt:lpstr>Summary of Approach</vt:lpstr>
      <vt:lpstr>Outline of talk</vt:lpstr>
      <vt:lpstr>Railway Control Systems in iUML-B</vt:lpstr>
      <vt:lpstr>Railway Control Systems in iUML-B</vt:lpstr>
      <vt:lpstr>PowerPoint Presentation</vt:lpstr>
      <vt:lpstr>Mathematical extensions in iUML-B</vt:lpstr>
      <vt:lpstr>Adding New Operators</vt:lpstr>
      <vt:lpstr>Outline of talk</vt:lpstr>
      <vt:lpstr>CODA</vt:lpstr>
      <vt:lpstr>CODA</vt:lpstr>
      <vt:lpstr>CODA</vt:lpstr>
      <vt:lpstr>CODA - decomposition</vt:lpstr>
      <vt:lpstr>Component modelling</vt:lpstr>
      <vt:lpstr>Outline of talk</vt:lpstr>
      <vt:lpstr>Run 2 completion + refinement</vt:lpstr>
      <vt:lpstr>Run 2 completion + refinement</vt:lpstr>
      <vt:lpstr>Outline of talk</vt:lpstr>
      <vt:lpstr>Future Directions</vt:lpstr>
      <vt:lpstr>Thank you</vt:lpstr>
    </vt:vector>
  </TitlesOfParts>
  <Manager/>
  <Company>University of Southampton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Snook</dc:creator>
  <cp:keywords/>
  <dc:description/>
  <cp:lastModifiedBy>Colin Snook</cp:lastModifiedBy>
  <cp:revision>156</cp:revision>
  <cp:lastPrinted>2010-01-21T18:57:10Z</cp:lastPrinted>
  <dcterms:created xsi:type="dcterms:W3CDTF">2010-11-26T19:14:46Z</dcterms:created>
  <dcterms:modified xsi:type="dcterms:W3CDTF">2017-06-27T14:25:17Z</dcterms:modified>
  <cp:category/>
</cp:coreProperties>
</file>